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74" r:id="rId10"/>
    <p:sldId id="275" r:id="rId11"/>
    <p:sldId id="276" r:id="rId12"/>
    <p:sldId id="262" r:id="rId13"/>
    <p:sldId id="263" r:id="rId14"/>
    <p:sldId id="264" r:id="rId15"/>
    <p:sldId id="265" r:id="rId16"/>
    <p:sldId id="277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3F1A03-6622-4ED3-B605-CABCD16A694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89D8EB7-A030-499E-AA9C-3549903B2CD6}">
      <dgm:prSet phldrT="[Teksti]"/>
      <dgm:spPr/>
      <dgm:t>
        <a:bodyPr/>
        <a:lstStyle/>
        <a:p>
          <a:r>
            <a:rPr lang="fi-FI" dirty="0" smtClean="0"/>
            <a:t>Ulkoinen viestintä</a:t>
          </a:r>
          <a:endParaRPr lang="fi-FI" dirty="0"/>
        </a:p>
      </dgm:t>
    </dgm:pt>
    <dgm:pt modelId="{2EC51F13-3A45-476E-8796-9B91E69C4B5E}" type="parTrans" cxnId="{B369D047-A588-4985-9020-E51A3B1BA385}">
      <dgm:prSet/>
      <dgm:spPr/>
      <dgm:t>
        <a:bodyPr/>
        <a:lstStyle/>
        <a:p>
          <a:endParaRPr lang="fi-FI"/>
        </a:p>
      </dgm:t>
    </dgm:pt>
    <dgm:pt modelId="{739E4828-8DD5-40C1-B3F0-FAFC7A2DE2ED}" type="sibTrans" cxnId="{B369D047-A588-4985-9020-E51A3B1BA385}">
      <dgm:prSet/>
      <dgm:spPr/>
      <dgm:t>
        <a:bodyPr/>
        <a:lstStyle/>
        <a:p>
          <a:endParaRPr lang="fi-FI"/>
        </a:p>
      </dgm:t>
    </dgm:pt>
    <dgm:pt modelId="{FFBCD414-5541-412F-ACB2-70C9CD966C90}">
      <dgm:prSet phldrT="[Teksti]"/>
      <dgm:spPr/>
      <dgm:t>
        <a:bodyPr/>
        <a:lstStyle/>
        <a:p>
          <a:r>
            <a:rPr lang="fi-FI" dirty="0" smtClean="0"/>
            <a:t>Sisäinen viestintä</a:t>
          </a:r>
          <a:endParaRPr lang="fi-FI" dirty="0"/>
        </a:p>
      </dgm:t>
    </dgm:pt>
    <dgm:pt modelId="{B29B42A7-8360-411B-B4EF-F6ABA302376D}" type="parTrans" cxnId="{29AD6CD2-D108-4DEF-A3D7-BCF77E36ECE5}">
      <dgm:prSet/>
      <dgm:spPr/>
      <dgm:t>
        <a:bodyPr/>
        <a:lstStyle/>
        <a:p>
          <a:endParaRPr lang="fi-FI"/>
        </a:p>
      </dgm:t>
    </dgm:pt>
    <dgm:pt modelId="{D5B733D8-53C4-42DC-9FC3-B33AC290F7F4}" type="sibTrans" cxnId="{29AD6CD2-D108-4DEF-A3D7-BCF77E36ECE5}">
      <dgm:prSet/>
      <dgm:spPr/>
      <dgm:t>
        <a:bodyPr/>
        <a:lstStyle/>
        <a:p>
          <a:endParaRPr lang="fi-FI"/>
        </a:p>
      </dgm:t>
    </dgm:pt>
    <dgm:pt modelId="{26A05918-B08C-4644-AB03-DA8F3DB90BBB}">
      <dgm:prSet phldrT="[Teksti]"/>
      <dgm:spPr/>
      <dgm:t>
        <a:bodyPr/>
        <a:lstStyle/>
        <a:p>
          <a:r>
            <a:rPr lang="fi-FI" dirty="0" smtClean="0"/>
            <a:t>Markkinointiviestintä</a:t>
          </a:r>
          <a:endParaRPr lang="fi-FI" dirty="0"/>
        </a:p>
      </dgm:t>
    </dgm:pt>
    <dgm:pt modelId="{8220D65E-3BE3-4E53-AE58-4E8CAB291657}" type="parTrans" cxnId="{5E5C1457-67C7-4BBB-8057-62F4744D52D9}">
      <dgm:prSet/>
      <dgm:spPr/>
      <dgm:t>
        <a:bodyPr/>
        <a:lstStyle/>
        <a:p>
          <a:endParaRPr lang="fi-FI"/>
        </a:p>
      </dgm:t>
    </dgm:pt>
    <dgm:pt modelId="{19897218-911D-48E9-8E16-26260D3509F6}" type="sibTrans" cxnId="{5E5C1457-67C7-4BBB-8057-62F4744D52D9}">
      <dgm:prSet/>
      <dgm:spPr/>
      <dgm:t>
        <a:bodyPr/>
        <a:lstStyle/>
        <a:p>
          <a:endParaRPr lang="fi-FI"/>
        </a:p>
      </dgm:t>
    </dgm:pt>
    <dgm:pt modelId="{5C5D964F-57EB-47BC-B2F0-D65F521557D8}">
      <dgm:prSet phldrT="[Teksti]"/>
      <dgm:spPr/>
      <dgm:t>
        <a:bodyPr/>
        <a:lstStyle/>
        <a:p>
          <a:r>
            <a:rPr lang="fi-FI" dirty="0" smtClean="0"/>
            <a:t>Mediasuhteet</a:t>
          </a:r>
          <a:endParaRPr lang="fi-FI" dirty="0"/>
        </a:p>
      </dgm:t>
    </dgm:pt>
    <dgm:pt modelId="{0E91B398-44DF-4EC2-A03F-DE0D165006BF}" type="parTrans" cxnId="{4A379626-B420-4D96-A13B-08D7DD2F4522}">
      <dgm:prSet/>
      <dgm:spPr/>
      <dgm:t>
        <a:bodyPr/>
        <a:lstStyle/>
        <a:p>
          <a:endParaRPr lang="fi-FI"/>
        </a:p>
      </dgm:t>
    </dgm:pt>
    <dgm:pt modelId="{97D9F565-5BF9-4EE0-8274-3410EAB3C12D}" type="sibTrans" cxnId="{4A379626-B420-4D96-A13B-08D7DD2F4522}">
      <dgm:prSet/>
      <dgm:spPr/>
      <dgm:t>
        <a:bodyPr/>
        <a:lstStyle/>
        <a:p>
          <a:endParaRPr lang="fi-FI"/>
        </a:p>
      </dgm:t>
    </dgm:pt>
    <dgm:pt modelId="{AE506D1D-D27F-4E84-A0E1-0A3F699E3F1C}">
      <dgm:prSet phldrT="[Teksti]"/>
      <dgm:spPr/>
      <dgm:t>
        <a:bodyPr/>
        <a:lstStyle/>
        <a:p>
          <a:r>
            <a:rPr lang="fi-FI" dirty="0" smtClean="0"/>
            <a:t>Sidosryhmät</a:t>
          </a:r>
          <a:endParaRPr lang="fi-FI" dirty="0"/>
        </a:p>
      </dgm:t>
    </dgm:pt>
    <dgm:pt modelId="{42331388-4733-4940-9C0D-2F44E38E9AF7}" type="parTrans" cxnId="{DAB3AD42-04D2-4248-8DAE-84CF4FA31065}">
      <dgm:prSet/>
      <dgm:spPr/>
      <dgm:t>
        <a:bodyPr/>
        <a:lstStyle/>
        <a:p>
          <a:endParaRPr lang="fi-FI"/>
        </a:p>
      </dgm:t>
    </dgm:pt>
    <dgm:pt modelId="{314FD103-DB50-49E5-987C-F5318DEA5C48}" type="sibTrans" cxnId="{DAB3AD42-04D2-4248-8DAE-84CF4FA31065}">
      <dgm:prSet/>
      <dgm:spPr/>
      <dgm:t>
        <a:bodyPr/>
        <a:lstStyle/>
        <a:p>
          <a:endParaRPr lang="fi-FI"/>
        </a:p>
      </dgm:t>
    </dgm:pt>
    <dgm:pt modelId="{4FF0FF60-E831-4085-B4F7-7BDF4FFE6BA5}">
      <dgm:prSet phldrT="[Teksti]"/>
      <dgm:spPr/>
      <dgm:t>
        <a:bodyPr/>
        <a:lstStyle/>
        <a:p>
          <a:r>
            <a:rPr lang="fi-FI" dirty="0" smtClean="0"/>
            <a:t>Jäsenet</a:t>
          </a:r>
          <a:endParaRPr lang="fi-FI" dirty="0"/>
        </a:p>
      </dgm:t>
    </dgm:pt>
    <dgm:pt modelId="{225B0A13-8B21-4EDE-B086-748FB06141D0}" type="parTrans" cxnId="{047A93A8-71C8-440B-8D49-BB5A9C3B88A0}">
      <dgm:prSet/>
      <dgm:spPr/>
      <dgm:t>
        <a:bodyPr/>
        <a:lstStyle/>
        <a:p>
          <a:endParaRPr lang="fi-FI"/>
        </a:p>
      </dgm:t>
    </dgm:pt>
    <dgm:pt modelId="{84DEE4DB-A4AE-4485-9CFD-061AE087DB8E}" type="sibTrans" cxnId="{047A93A8-71C8-440B-8D49-BB5A9C3B88A0}">
      <dgm:prSet/>
      <dgm:spPr/>
      <dgm:t>
        <a:bodyPr/>
        <a:lstStyle/>
        <a:p>
          <a:endParaRPr lang="fi-FI"/>
        </a:p>
      </dgm:t>
    </dgm:pt>
    <dgm:pt modelId="{276A8D96-E2E2-4D05-BA9E-250686E56599}">
      <dgm:prSet phldrT="[Teksti]"/>
      <dgm:spPr/>
      <dgm:t>
        <a:bodyPr/>
        <a:lstStyle/>
        <a:p>
          <a:r>
            <a:rPr lang="fi-FI" dirty="0" smtClean="0"/>
            <a:t>Johtokunta</a:t>
          </a:r>
          <a:endParaRPr lang="fi-FI" dirty="0"/>
        </a:p>
      </dgm:t>
    </dgm:pt>
    <dgm:pt modelId="{6B061724-1A7B-417A-86F8-BFBE37DE5EEC}" type="parTrans" cxnId="{C3276165-7819-49C5-AF4C-21F48897B3D3}">
      <dgm:prSet/>
      <dgm:spPr/>
      <dgm:t>
        <a:bodyPr/>
        <a:lstStyle/>
        <a:p>
          <a:endParaRPr lang="fi-FI"/>
        </a:p>
      </dgm:t>
    </dgm:pt>
    <dgm:pt modelId="{67992F4F-6141-46FE-90D1-DE1F3A486EEB}" type="sibTrans" cxnId="{C3276165-7819-49C5-AF4C-21F48897B3D3}">
      <dgm:prSet/>
      <dgm:spPr/>
      <dgm:t>
        <a:bodyPr/>
        <a:lstStyle/>
        <a:p>
          <a:endParaRPr lang="fi-FI"/>
        </a:p>
      </dgm:t>
    </dgm:pt>
    <dgm:pt modelId="{E1E0F7F4-42C4-4FA9-BBEE-CF883DA2F9E5}">
      <dgm:prSet phldrT="[Teksti]"/>
      <dgm:spPr/>
      <dgm:t>
        <a:bodyPr/>
        <a:lstStyle/>
        <a:p>
          <a:r>
            <a:rPr lang="fi-FI" dirty="0" smtClean="0"/>
            <a:t>Vapaaehtoiset</a:t>
          </a:r>
          <a:endParaRPr lang="fi-FI" dirty="0"/>
        </a:p>
      </dgm:t>
    </dgm:pt>
    <dgm:pt modelId="{D0762E53-022C-4478-8BC1-41C4760E1452}" type="parTrans" cxnId="{8DF5379A-EF70-4220-8D07-D112281DE07B}">
      <dgm:prSet/>
      <dgm:spPr/>
      <dgm:t>
        <a:bodyPr/>
        <a:lstStyle/>
        <a:p>
          <a:endParaRPr lang="fi-FI"/>
        </a:p>
      </dgm:t>
    </dgm:pt>
    <dgm:pt modelId="{874535A8-0C6F-4132-ACE5-BE621BD84A54}" type="sibTrans" cxnId="{8DF5379A-EF70-4220-8D07-D112281DE07B}">
      <dgm:prSet/>
      <dgm:spPr/>
      <dgm:t>
        <a:bodyPr/>
        <a:lstStyle/>
        <a:p>
          <a:endParaRPr lang="fi-FI"/>
        </a:p>
      </dgm:t>
    </dgm:pt>
    <dgm:pt modelId="{BDF82492-998D-46B7-8D55-B037D2F414FE}">
      <dgm:prSet phldrT="[Teksti]"/>
      <dgm:spPr/>
      <dgm:t>
        <a:bodyPr/>
        <a:lstStyle/>
        <a:p>
          <a:r>
            <a:rPr lang="fi-FI" dirty="0" smtClean="0"/>
            <a:t>Tapahtumat</a:t>
          </a:r>
          <a:endParaRPr lang="fi-FI" dirty="0"/>
        </a:p>
      </dgm:t>
    </dgm:pt>
    <dgm:pt modelId="{120C6BCB-1394-4BAE-BADC-FDC53DB1E5F2}" type="parTrans" cxnId="{3DE36BA4-949F-42DB-BA35-2B49111360F2}">
      <dgm:prSet/>
      <dgm:spPr/>
      <dgm:t>
        <a:bodyPr/>
        <a:lstStyle/>
        <a:p>
          <a:endParaRPr lang="fi-FI"/>
        </a:p>
      </dgm:t>
    </dgm:pt>
    <dgm:pt modelId="{A2CDF79A-75A9-477E-BF31-2CDA405D1421}" type="sibTrans" cxnId="{3DE36BA4-949F-42DB-BA35-2B49111360F2}">
      <dgm:prSet/>
      <dgm:spPr/>
      <dgm:t>
        <a:bodyPr/>
        <a:lstStyle/>
        <a:p>
          <a:endParaRPr lang="fi-FI"/>
        </a:p>
      </dgm:t>
    </dgm:pt>
    <dgm:pt modelId="{0CD8FB9F-F1CF-4FB7-A073-12F258F9B7A8}">
      <dgm:prSet phldrT="[Teksti]"/>
      <dgm:spPr/>
      <dgm:t>
        <a:bodyPr/>
        <a:lstStyle/>
        <a:p>
          <a:r>
            <a:rPr lang="fi-FI" dirty="0" smtClean="0"/>
            <a:t>Kampanjat</a:t>
          </a:r>
          <a:endParaRPr lang="fi-FI" dirty="0"/>
        </a:p>
      </dgm:t>
    </dgm:pt>
    <dgm:pt modelId="{28743DB3-1D88-4FFD-89CB-85DA44EFFD4A}" type="parTrans" cxnId="{06C56C40-E215-42EA-8420-81FF2BB7AB84}">
      <dgm:prSet/>
      <dgm:spPr/>
      <dgm:t>
        <a:bodyPr/>
        <a:lstStyle/>
        <a:p>
          <a:endParaRPr lang="fi-FI"/>
        </a:p>
      </dgm:t>
    </dgm:pt>
    <dgm:pt modelId="{CFE5040D-1776-4E03-B6AE-F1A59724BE99}" type="sibTrans" cxnId="{06C56C40-E215-42EA-8420-81FF2BB7AB84}">
      <dgm:prSet/>
      <dgm:spPr/>
      <dgm:t>
        <a:bodyPr/>
        <a:lstStyle/>
        <a:p>
          <a:endParaRPr lang="fi-FI"/>
        </a:p>
      </dgm:t>
    </dgm:pt>
    <dgm:pt modelId="{D872EE4F-7431-4340-A5EE-8FA4955ABFD0}">
      <dgm:prSet phldrT="[Teksti]"/>
      <dgm:spPr/>
      <dgm:t>
        <a:bodyPr/>
        <a:lstStyle/>
        <a:p>
          <a:r>
            <a:rPr lang="fi-FI" dirty="0" smtClean="0"/>
            <a:t>Ilmoittelu</a:t>
          </a:r>
          <a:endParaRPr lang="fi-FI" dirty="0"/>
        </a:p>
      </dgm:t>
    </dgm:pt>
    <dgm:pt modelId="{1CA4E4E9-2C0F-4078-9CD1-0BAF2345C751}" type="parTrans" cxnId="{0823F5E9-9AE4-4304-96F2-F37356D1C72D}">
      <dgm:prSet/>
      <dgm:spPr/>
      <dgm:t>
        <a:bodyPr/>
        <a:lstStyle/>
        <a:p>
          <a:endParaRPr lang="fi-FI"/>
        </a:p>
      </dgm:t>
    </dgm:pt>
    <dgm:pt modelId="{48980459-BB5D-4502-B1ED-9D7706AB6247}" type="sibTrans" cxnId="{0823F5E9-9AE4-4304-96F2-F37356D1C72D}">
      <dgm:prSet/>
      <dgm:spPr/>
      <dgm:t>
        <a:bodyPr/>
        <a:lstStyle/>
        <a:p>
          <a:endParaRPr lang="fi-FI"/>
        </a:p>
      </dgm:t>
    </dgm:pt>
    <dgm:pt modelId="{6F707C30-C105-444C-95A5-5D45A6761B7C}">
      <dgm:prSet phldrT="[Teksti]"/>
      <dgm:spPr/>
      <dgm:t>
        <a:bodyPr/>
        <a:lstStyle/>
        <a:p>
          <a:r>
            <a:rPr lang="fi-FI" dirty="0" smtClean="0"/>
            <a:t>Mainonta</a:t>
          </a:r>
          <a:endParaRPr lang="fi-FI" dirty="0"/>
        </a:p>
      </dgm:t>
    </dgm:pt>
    <dgm:pt modelId="{2F15E68B-FA38-42EA-A822-51F3283D3041}" type="parTrans" cxnId="{FC656EDC-4852-4F98-BA51-707337FBEC9B}">
      <dgm:prSet/>
      <dgm:spPr/>
      <dgm:t>
        <a:bodyPr/>
        <a:lstStyle/>
        <a:p>
          <a:endParaRPr lang="fi-FI"/>
        </a:p>
      </dgm:t>
    </dgm:pt>
    <dgm:pt modelId="{AE3206F2-29A1-478B-A3B6-3E0BFA499671}" type="sibTrans" cxnId="{FC656EDC-4852-4F98-BA51-707337FBEC9B}">
      <dgm:prSet/>
      <dgm:spPr/>
      <dgm:t>
        <a:bodyPr/>
        <a:lstStyle/>
        <a:p>
          <a:endParaRPr lang="fi-FI"/>
        </a:p>
      </dgm:t>
    </dgm:pt>
    <dgm:pt modelId="{70EDAA53-4664-431A-AD6F-4647C63A520A}" type="pres">
      <dgm:prSet presAssocID="{913F1A03-6622-4ED3-B605-CABCD16A6945}" presName="compositeShape" presStyleCnt="0">
        <dgm:presLayoutVars>
          <dgm:chMax val="7"/>
          <dgm:dir/>
          <dgm:resizeHandles val="exact"/>
        </dgm:presLayoutVars>
      </dgm:prSet>
      <dgm:spPr/>
    </dgm:pt>
    <dgm:pt modelId="{B239FD38-32E8-463F-BF95-08D117A156E5}" type="pres">
      <dgm:prSet presAssocID="{B89D8EB7-A030-499E-AA9C-3549903B2CD6}" presName="circ1" presStyleLbl="vennNode1" presStyleIdx="0" presStyleCnt="3"/>
      <dgm:spPr/>
      <dgm:t>
        <a:bodyPr/>
        <a:lstStyle/>
        <a:p>
          <a:endParaRPr lang="fi-FI"/>
        </a:p>
      </dgm:t>
    </dgm:pt>
    <dgm:pt modelId="{DBF67E2F-6D03-45EC-997D-10BA6C9E79F3}" type="pres">
      <dgm:prSet presAssocID="{B89D8EB7-A030-499E-AA9C-3549903B2CD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31FD092-42E2-432B-BE6B-2D5E60B72D01}" type="pres">
      <dgm:prSet presAssocID="{FFBCD414-5541-412F-ACB2-70C9CD966C90}" presName="circ2" presStyleLbl="vennNode1" presStyleIdx="1" presStyleCnt="3" custLinFactNeighborX="3039" custLinFactNeighborY="13848"/>
      <dgm:spPr/>
      <dgm:t>
        <a:bodyPr/>
        <a:lstStyle/>
        <a:p>
          <a:endParaRPr lang="fi-FI"/>
        </a:p>
      </dgm:t>
    </dgm:pt>
    <dgm:pt modelId="{4F471DC7-A97A-4EC1-8DEF-EB314E47E36B}" type="pres">
      <dgm:prSet presAssocID="{FFBCD414-5541-412F-ACB2-70C9CD966C9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7182486-994E-4F8B-A093-748456DB8455}" type="pres">
      <dgm:prSet presAssocID="{26A05918-B08C-4644-AB03-DA8F3DB90BBB}" presName="circ3" presStyleLbl="vennNode1" presStyleIdx="2" presStyleCnt="3"/>
      <dgm:spPr/>
    </dgm:pt>
    <dgm:pt modelId="{C69027C6-9155-4A16-8F39-487260E1EA8A}" type="pres">
      <dgm:prSet presAssocID="{26A05918-B08C-4644-AB03-DA8F3DB90BB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9F05AC3-02DB-41E3-A004-1F5105FFB1A8}" type="presOf" srcId="{D872EE4F-7431-4340-A5EE-8FA4955ABFD0}" destId="{C69027C6-9155-4A16-8F39-487260E1EA8A}" srcOrd="1" destOrd="3" presId="urn:microsoft.com/office/officeart/2005/8/layout/venn1"/>
    <dgm:cxn modelId="{89694705-F589-4F0F-8AEC-C01C852116CA}" type="presOf" srcId="{AE506D1D-D27F-4E84-A0E1-0A3F699E3F1C}" destId="{B239FD38-32E8-463F-BF95-08D117A156E5}" srcOrd="0" destOrd="2" presId="urn:microsoft.com/office/officeart/2005/8/layout/venn1"/>
    <dgm:cxn modelId="{DA2332CB-9AA0-44DD-A0F9-0D8E9DE9C1BA}" type="presOf" srcId="{FFBCD414-5541-412F-ACB2-70C9CD966C90}" destId="{F31FD092-42E2-432B-BE6B-2D5E60B72D01}" srcOrd="0" destOrd="0" presId="urn:microsoft.com/office/officeart/2005/8/layout/venn1"/>
    <dgm:cxn modelId="{C7451116-040F-4B4D-A52B-A8967C59A71C}" type="presOf" srcId="{AE506D1D-D27F-4E84-A0E1-0A3F699E3F1C}" destId="{DBF67E2F-6D03-45EC-997D-10BA6C9E79F3}" srcOrd="1" destOrd="2" presId="urn:microsoft.com/office/officeart/2005/8/layout/venn1"/>
    <dgm:cxn modelId="{5E5C1457-67C7-4BBB-8057-62F4744D52D9}" srcId="{913F1A03-6622-4ED3-B605-CABCD16A6945}" destId="{26A05918-B08C-4644-AB03-DA8F3DB90BBB}" srcOrd="2" destOrd="0" parTransId="{8220D65E-3BE3-4E53-AE58-4E8CAB291657}" sibTransId="{19897218-911D-48E9-8E16-26260D3509F6}"/>
    <dgm:cxn modelId="{62332612-60B7-49BE-9E92-76A53A056003}" type="presOf" srcId="{6F707C30-C105-444C-95A5-5D45A6761B7C}" destId="{C69027C6-9155-4A16-8F39-487260E1EA8A}" srcOrd="1" destOrd="4" presId="urn:microsoft.com/office/officeart/2005/8/layout/venn1"/>
    <dgm:cxn modelId="{C3276165-7819-49C5-AF4C-21F48897B3D3}" srcId="{FFBCD414-5541-412F-ACB2-70C9CD966C90}" destId="{276A8D96-E2E2-4D05-BA9E-250686E56599}" srcOrd="2" destOrd="0" parTransId="{6B061724-1A7B-417A-86F8-BFBE37DE5EEC}" sibTransId="{67992F4F-6141-46FE-90D1-DE1F3A486EEB}"/>
    <dgm:cxn modelId="{32D44EEA-8292-4796-AF42-BDE63528E765}" type="presOf" srcId="{913F1A03-6622-4ED3-B605-CABCD16A6945}" destId="{70EDAA53-4664-431A-AD6F-4647C63A520A}" srcOrd="0" destOrd="0" presId="urn:microsoft.com/office/officeart/2005/8/layout/venn1"/>
    <dgm:cxn modelId="{535997E9-E302-4D59-B3F8-B1077171031D}" type="presOf" srcId="{E1E0F7F4-42C4-4FA9-BBEE-CF883DA2F9E5}" destId="{4F471DC7-A97A-4EC1-8DEF-EB314E47E36B}" srcOrd="1" destOrd="2" presId="urn:microsoft.com/office/officeart/2005/8/layout/venn1"/>
    <dgm:cxn modelId="{4A379626-B420-4D96-A13B-08D7DD2F4522}" srcId="{B89D8EB7-A030-499E-AA9C-3549903B2CD6}" destId="{5C5D964F-57EB-47BC-B2F0-D65F521557D8}" srcOrd="0" destOrd="0" parTransId="{0E91B398-44DF-4EC2-A03F-DE0D165006BF}" sibTransId="{97D9F565-5BF9-4EE0-8274-3410EAB3C12D}"/>
    <dgm:cxn modelId="{6A1FFB4C-C03F-43AA-A0CD-F4B70DBF7D1A}" type="presOf" srcId="{B89D8EB7-A030-499E-AA9C-3549903B2CD6}" destId="{B239FD38-32E8-463F-BF95-08D117A156E5}" srcOrd="0" destOrd="0" presId="urn:microsoft.com/office/officeart/2005/8/layout/venn1"/>
    <dgm:cxn modelId="{4CAEA34E-B6BA-4478-80E9-E7E1ED3AD8F3}" type="presOf" srcId="{26A05918-B08C-4644-AB03-DA8F3DB90BBB}" destId="{37182486-994E-4F8B-A093-748456DB8455}" srcOrd="0" destOrd="0" presId="urn:microsoft.com/office/officeart/2005/8/layout/venn1"/>
    <dgm:cxn modelId="{DE110409-D9C1-45CD-8E6B-6CEC481E6F4E}" type="presOf" srcId="{5C5D964F-57EB-47BC-B2F0-D65F521557D8}" destId="{B239FD38-32E8-463F-BF95-08D117A156E5}" srcOrd="0" destOrd="1" presId="urn:microsoft.com/office/officeart/2005/8/layout/venn1"/>
    <dgm:cxn modelId="{29AD6CD2-D108-4DEF-A3D7-BCF77E36ECE5}" srcId="{913F1A03-6622-4ED3-B605-CABCD16A6945}" destId="{FFBCD414-5541-412F-ACB2-70C9CD966C90}" srcOrd="1" destOrd="0" parTransId="{B29B42A7-8360-411B-B4EF-F6ABA302376D}" sibTransId="{D5B733D8-53C4-42DC-9FC3-B33AC290F7F4}"/>
    <dgm:cxn modelId="{CA6459A1-87F2-47FF-9313-DF48233FCF0B}" type="presOf" srcId="{26A05918-B08C-4644-AB03-DA8F3DB90BBB}" destId="{C69027C6-9155-4A16-8F39-487260E1EA8A}" srcOrd="1" destOrd="0" presId="urn:microsoft.com/office/officeart/2005/8/layout/venn1"/>
    <dgm:cxn modelId="{7AFCDFD5-A557-4D25-9541-57B20D87B3A0}" type="presOf" srcId="{B89D8EB7-A030-499E-AA9C-3549903B2CD6}" destId="{DBF67E2F-6D03-45EC-997D-10BA6C9E79F3}" srcOrd="1" destOrd="0" presId="urn:microsoft.com/office/officeart/2005/8/layout/venn1"/>
    <dgm:cxn modelId="{613776FA-8747-443B-B723-DCDF66A6FCE3}" type="presOf" srcId="{0CD8FB9F-F1CF-4FB7-A073-12F258F9B7A8}" destId="{37182486-994E-4F8B-A093-748456DB8455}" srcOrd="0" destOrd="2" presId="urn:microsoft.com/office/officeart/2005/8/layout/venn1"/>
    <dgm:cxn modelId="{BC9B8430-5C48-421F-8482-E9E342975FB2}" type="presOf" srcId="{4FF0FF60-E831-4085-B4F7-7BDF4FFE6BA5}" destId="{4F471DC7-A97A-4EC1-8DEF-EB314E47E36B}" srcOrd="1" destOrd="1" presId="urn:microsoft.com/office/officeart/2005/8/layout/venn1"/>
    <dgm:cxn modelId="{481780F2-6DCC-4DCE-81CC-3C073826051D}" type="presOf" srcId="{276A8D96-E2E2-4D05-BA9E-250686E56599}" destId="{4F471DC7-A97A-4EC1-8DEF-EB314E47E36B}" srcOrd="1" destOrd="3" presId="urn:microsoft.com/office/officeart/2005/8/layout/venn1"/>
    <dgm:cxn modelId="{B369D047-A588-4985-9020-E51A3B1BA385}" srcId="{913F1A03-6622-4ED3-B605-CABCD16A6945}" destId="{B89D8EB7-A030-499E-AA9C-3549903B2CD6}" srcOrd="0" destOrd="0" parTransId="{2EC51F13-3A45-476E-8796-9B91E69C4B5E}" sibTransId="{739E4828-8DD5-40C1-B3F0-FAFC7A2DE2ED}"/>
    <dgm:cxn modelId="{5D40A2BB-EA42-4195-A8DB-A02D589E1865}" type="presOf" srcId="{5C5D964F-57EB-47BC-B2F0-D65F521557D8}" destId="{DBF67E2F-6D03-45EC-997D-10BA6C9E79F3}" srcOrd="1" destOrd="1" presId="urn:microsoft.com/office/officeart/2005/8/layout/venn1"/>
    <dgm:cxn modelId="{FC656EDC-4852-4F98-BA51-707337FBEC9B}" srcId="{26A05918-B08C-4644-AB03-DA8F3DB90BBB}" destId="{6F707C30-C105-444C-95A5-5D45A6761B7C}" srcOrd="3" destOrd="0" parTransId="{2F15E68B-FA38-42EA-A822-51F3283D3041}" sibTransId="{AE3206F2-29A1-478B-A3B6-3E0BFA499671}"/>
    <dgm:cxn modelId="{9F03144C-1076-44A6-B239-B63097DBAB01}" type="presOf" srcId="{0CD8FB9F-F1CF-4FB7-A073-12F258F9B7A8}" destId="{C69027C6-9155-4A16-8F39-487260E1EA8A}" srcOrd="1" destOrd="2" presId="urn:microsoft.com/office/officeart/2005/8/layout/venn1"/>
    <dgm:cxn modelId="{D9470920-ADB6-47F1-9AD1-4B5BF243D408}" type="presOf" srcId="{276A8D96-E2E2-4D05-BA9E-250686E56599}" destId="{F31FD092-42E2-432B-BE6B-2D5E60B72D01}" srcOrd="0" destOrd="3" presId="urn:microsoft.com/office/officeart/2005/8/layout/venn1"/>
    <dgm:cxn modelId="{DAB3AD42-04D2-4248-8DAE-84CF4FA31065}" srcId="{B89D8EB7-A030-499E-AA9C-3549903B2CD6}" destId="{AE506D1D-D27F-4E84-A0E1-0A3F699E3F1C}" srcOrd="1" destOrd="0" parTransId="{42331388-4733-4940-9C0D-2F44E38E9AF7}" sibTransId="{314FD103-DB50-49E5-987C-F5318DEA5C48}"/>
    <dgm:cxn modelId="{8DF5379A-EF70-4220-8D07-D112281DE07B}" srcId="{FFBCD414-5541-412F-ACB2-70C9CD966C90}" destId="{E1E0F7F4-42C4-4FA9-BBEE-CF883DA2F9E5}" srcOrd="1" destOrd="0" parTransId="{D0762E53-022C-4478-8BC1-41C4760E1452}" sibTransId="{874535A8-0C6F-4132-ACE5-BE621BD84A54}"/>
    <dgm:cxn modelId="{3DE36BA4-949F-42DB-BA35-2B49111360F2}" srcId="{26A05918-B08C-4644-AB03-DA8F3DB90BBB}" destId="{BDF82492-998D-46B7-8D55-B037D2F414FE}" srcOrd="0" destOrd="0" parTransId="{120C6BCB-1394-4BAE-BADC-FDC53DB1E5F2}" sibTransId="{A2CDF79A-75A9-477E-BF31-2CDA405D1421}"/>
    <dgm:cxn modelId="{BF7580E1-3B8D-45F4-A5F8-5B6B33414F58}" type="presOf" srcId="{4FF0FF60-E831-4085-B4F7-7BDF4FFE6BA5}" destId="{F31FD092-42E2-432B-BE6B-2D5E60B72D01}" srcOrd="0" destOrd="1" presId="urn:microsoft.com/office/officeart/2005/8/layout/venn1"/>
    <dgm:cxn modelId="{047A93A8-71C8-440B-8D49-BB5A9C3B88A0}" srcId="{FFBCD414-5541-412F-ACB2-70C9CD966C90}" destId="{4FF0FF60-E831-4085-B4F7-7BDF4FFE6BA5}" srcOrd="0" destOrd="0" parTransId="{225B0A13-8B21-4EDE-B086-748FB06141D0}" sibTransId="{84DEE4DB-A4AE-4485-9CFD-061AE087DB8E}"/>
    <dgm:cxn modelId="{06C56C40-E215-42EA-8420-81FF2BB7AB84}" srcId="{26A05918-B08C-4644-AB03-DA8F3DB90BBB}" destId="{0CD8FB9F-F1CF-4FB7-A073-12F258F9B7A8}" srcOrd="1" destOrd="0" parTransId="{28743DB3-1D88-4FFD-89CB-85DA44EFFD4A}" sibTransId="{CFE5040D-1776-4E03-B6AE-F1A59724BE99}"/>
    <dgm:cxn modelId="{0823F5E9-9AE4-4304-96F2-F37356D1C72D}" srcId="{26A05918-B08C-4644-AB03-DA8F3DB90BBB}" destId="{D872EE4F-7431-4340-A5EE-8FA4955ABFD0}" srcOrd="2" destOrd="0" parTransId="{1CA4E4E9-2C0F-4078-9CD1-0BAF2345C751}" sibTransId="{48980459-BB5D-4502-B1ED-9D7706AB6247}"/>
    <dgm:cxn modelId="{9347BCB9-513E-4CF5-B74B-E74F43FBBB0F}" type="presOf" srcId="{BDF82492-998D-46B7-8D55-B037D2F414FE}" destId="{37182486-994E-4F8B-A093-748456DB8455}" srcOrd="0" destOrd="1" presId="urn:microsoft.com/office/officeart/2005/8/layout/venn1"/>
    <dgm:cxn modelId="{A2E8265E-9D54-48A5-8B78-6D8E064E298C}" type="presOf" srcId="{E1E0F7F4-42C4-4FA9-BBEE-CF883DA2F9E5}" destId="{F31FD092-42E2-432B-BE6B-2D5E60B72D01}" srcOrd="0" destOrd="2" presId="urn:microsoft.com/office/officeart/2005/8/layout/venn1"/>
    <dgm:cxn modelId="{69CC2ABD-2C78-4098-9E90-B3B63ED7689F}" type="presOf" srcId="{D872EE4F-7431-4340-A5EE-8FA4955ABFD0}" destId="{37182486-994E-4F8B-A093-748456DB8455}" srcOrd="0" destOrd="3" presId="urn:microsoft.com/office/officeart/2005/8/layout/venn1"/>
    <dgm:cxn modelId="{3CA988F3-14EB-43C2-A91E-4162F26A98B1}" type="presOf" srcId="{6F707C30-C105-444C-95A5-5D45A6761B7C}" destId="{37182486-994E-4F8B-A093-748456DB8455}" srcOrd="0" destOrd="4" presId="urn:microsoft.com/office/officeart/2005/8/layout/venn1"/>
    <dgm:cxn modelId="{D3E4718C-1E6B-4C4E-ADE8-E419790B3629}" type="presOf" srcId="{FFBCD414-5541-412F-ACB2-70C9CD966C90}" destId="{4F471DC7-A97A-4EC1-8DEF-EB314E47E36B}" srcOrd="1" destOrd="0" presId="urn:microsoft.com/office/officeart/2005/8/layout/venn1"/>
    <dgm:cxn modelId="{83D0C735-AA92-4BAC-B1BC-947F058FB2A2}" type="presOf" srcId="{BDF82492-998D-46B7-8D55-B037D2F414FE}" destId="{C69027C6-9155-4A16-8F39-487260E1EA8A}" srcOrd="1" destOrd="1" presId="urn:microsoft.com/office/officeart/2005/8/layout/venn1"/>
    <dgm:cxn modelId="{CF1CD0AD-7875-4CE9-B58B-87760EEE8480}" type="presParOf" srcId="{70EDAA53-4664-431A-AD6F-4647C63A520A}" destId="{B239FD38-32E8-463F-BF95-08D117A156E5}" srcOrd="0" destOrd="0" presId="urn:microsoft.com/office/officeart/2005/8/layout/venn1"/>
    <dgm:cxn modelId="{B7849BF9-F038-4082-8E39-BEA0857F356F}" type="presParOf" srcId="{70EDAA53-4664-431A-AD6F-4647C63A520A}" destId="{DBF67E2F-6D03-45EC-997D-10BA6C9E79F3}" srcOrd="1" destOrd="0" presId="urn:microsoft.com/office/officeart/2005/8/layout/venn1"/>
    <dgm:cxn modelId="{47C8BC2A-1736-4934-8329-46CEC2E83196}" type="presParOf" srcId="{70EDAA53-4664-431A-AD6F-4647C63A520A}" destId="{F31FD092-42E2-432B-BE6B-2D5E60B72D01}" srcOrd="2" destOrd="0" presId="urn:microsoft.com/office/officeart/2005/8/layout/venn1"/>
    <dgm:cxn modelId="{94881443-D62D-49F2-9B4B-485910312587}" type="presParOf" srcId="{70EDAA53-4664-431A-AD6F-4647C63A520A}" destId="{4F471DC7-A97A-4EC1-8DEF-EB314E47E36B}" srcOrd="3" destOrd="0" presId="urn:microsoft.com/office/officeart/2005/8/layout/venn1"/>
    <dgm:cxn modelId="{F77F1AF6-5532-4151-9C2F-44CD3406324A}" type="presParOf" srcId="{70EDAA53-4664-431A-AD6F-4647C63A520A}" destId="{37182486-994E-4F8B-A093-748456DB8455}" srcOrd="4" destOrd="0" presId="urn:microsoft.com/office/officeart/2005/8/layout/venn1"/>
    <dgm:cxn modelId="{94AADD70-B40E-45C4-95EB-96E35B0C9A77}" type="presParOf" srcId="{70EDAA53-4664-431A-AD6F-4647C63A520A}" destId="{C69027C6-9155-4A16-8F39-487260E1EA8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9FD38-32E8-463F-BF95-08D117A156E5}">
      <dsp:nvSpPr>
        <dsp:cNvPr id="0" name=""/>
        <dsp:cNvSpPr/>
      </dsp:nvSpPr>
      <dsp:spPr>
        <a:xfrm>
          <a:off x="1586237" y="45905"/>
          <a:ext cx="2203444" cy="22034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900" kern="1200" dirty="0" smtClean="0"/>
            <a:t>Ulkoinen viestintä</a:t>
          </a:r>
          <a:endParaRPr lang="fi-FI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700" kern="1200" dirty="0" smtClean="0"/>
            <a:t>Mediasuhteet</a:t>
          </a:r>
          <a:endParaRPr lang="fi-FI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700" kern="1200" dirty="0" smtClean="0"/>
            <a:t>Sidosryhmät</a:t>
          </a:r>
          <a:endParaRPr lang="fi-FI" sz="700" kern="1200" dirty="0"/>
        </a:p>
      </dsp:txBody>
      <dsp:txXfrm>
        <a:off x="1880030" y="431507"/>
        <a:ext cx="1615859" cy="991550"/>
      </dsp:txXfrm>
    </dsp:sp>
    <dsp:sp modelId="{F31FD092-42E2-432B-BE6B-2D5E60B72D01}">
      <dsp:nvSpPr>
        <dsp:cNvPr id="0" name=""/>
        <dsp:cNvSpPr/>
      </dsp:nvSpPr>
      <dsp:spPr>
        <a:xfrm>
          <a:off x="2448276" y="1468963"/>
          <a:ext cx="2203444" cy="22034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900" kern="1200" dirty="0" smtClean="0"/>
            <a:t>Sisäinen viestintä</a:t>
          </a:r>
          <a:endParaRPr lang="fi-FI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700" kern="1200" dirty="0" smtClean="0"/>
            <a:t>Jäsenet</a:t>
          </a:r>
          <a:endParaRPr lang="fi-FI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700" kern="1200" dirty="0" smtClean="0"/>
            <a:t>Vapaaehtoiset</a:t>
          </a:r>
          <a:endParaRPr lang="fi-FI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700" kern="1200" dirty="0" smtClean="0"/>
            <a:t>Johtokunta</a:t>
          </a:r>
          <a:endParaRPr lang="fi-FI" sz="700" kern="1200" dirty="0"/>
        </a:p>
      </dsp:txBody>
      <dsp:txXfrm>
        <a:off x="3122163" y="2038186"/>
        <a:ext cx="1322066" cy="1211894"/>
      </dsp:txXfrm>
    </dsp:sp>
    <dsp:sp modelId="{37182486-994E-4F8B-A093-748456DB8455}">
      <dsp:nvSpPr>
        <dsp:cNvPr id="0" name=""/>
        <dsp:cNvSpPr/>
      </dsp:nvSpPr>
      <dsp:spPr>
        <a:xfrm>
          <a:off x="791161" y="1423058"/>
          <a:ext cx="2203444" cy="22034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900" kern="1200" dirty="0" smtClean="0"/>
            <a:t>Markkinointiviestintä</a:t>
          </a:r>
          <a:endParaRPr lang="fi-FI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700" kern="1200" dirty="0" smtClean="0"/>
            <a:t>Tapahtumat</a:t>
          </a:r>
          <a:endParaRPr lang="fi-FI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700" kern="1200" dirty="0" smtClean="0"/>
            <a:t>Kampanjat</a:t>
          </a:r>
          <a:endParaRPr lang="fi-FI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700" kern="1200" dirty="0" smtClean="0"/>
            <a:t>Ilmoittelu</a:t>
          </a:r>
          <a:endParaRPr lang="fi-FI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700" kern="1200" dirty="0" smtClean="0"/>
            <a:t>Mainonta</a:t>
          </a:r>
          <a:endParaRPr lang="fi-FI" sz="700" kern="1200" dirty="0"/>
        </a:p>
      </dsp:txBody>
      <dsp:txXfrm>
        <a:off x="998652" y="1992281"/>
        <a:ext cx="1322066" cy="1211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4FA5A-75A3-4391-BC00-C888F6AFB439}" type="datetimeFigureOut">
              <a:rPr lang="fi-FI" smtClean="0"/>
              <a:t>23.10.2015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4C081-8096-4219-8DC8-3BAA3938FF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593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4C081-8096-4219-8DC8-3BAA3938FF6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675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yöristetty suorakulmi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yöristetty suorakulmi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Otsikk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20" name="Alaotsikk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19" name="Päivämäärän paikkamerkki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234A6-AEB7-41A0-B608-4FC53930D6D6}" type="datetimeFigureOut">
              <a:rPr lang="fi-FI" smtClean="0"/>
              <a:t>23.10.2015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E906C-D2F1-4FA4-A56C-811BAEDF1EA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234A6-AEB7-41A0-B608-4FC53930D6D6}" type="datetimeFigureOut">
              <a:rPr lang="fi-FI" smtClean="0"/>
              <a:t>23.10.2015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E906C-D2F1-4FA4-A56C-811BAEDF1EA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234A6-AEB7-41A0-B608-4FC53930D6D6}" type="datetimeFigureOut">
              <a:rPr lang="fi-FI" smtClean="0"/>
              <a:t>23.10.2015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E906C-D2F1-4FA4-A56C-811BAEDF1EA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234A6-AEB7-41A0-B608-4FC53930D6D6}" type="datetimeFigureOut">
              <a:rPr lang="fi-FI" smtClean="0"/>
              <a:t>23.10.2015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E906C-D2F1-4FA4-A56C-811BAEDF1EA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yöristetty suorakulmi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yöristetty suorakulmi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234A6-AEB7-41A0-B608-4FC53930D6D6}" type="datetimeFigureOut">
              <a:rPr lang="fi-FI" smtClean="0"/>
              <a:t>23.10.2015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E906C-D2F1-4FA4-A56C-811BAEDF1EA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234A6-AEB7-41A0-B608-4FC53930D6D6}" type="datetimeFigureOut">
              <a:rPr lang="fi-FI" smtClean="0"/>
              <a:t>23.10.2015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E906C-D2F1-4FA4-A56C-811BAEDF1EA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234A6-AEB7-41A0-B608-4FC53930D6D6}" type="datetimeFigureOut">
              <a:rPr lang="fi-FI" smtClean="0"/>
              <a:t>23.10.2015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E906C-D2F1-4FA4-A56C-811BAEDF1EA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234A6-AEB7-41A0-B608-4FC53930D6D6}" type="datetimeFigureOut">
              <a:rPr lang="fi-FI" smtClean="0"/>
              <a:t>23.10.2015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E906C-D2F1-4FA4-A56C-811BAEDF1EA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234A6-AEB7-41A0-B608-4FC53930D6D6}" type="datetimeFigureOut">
              <a:rPr lang="fi-FI" smtClean="0"/>
              <a:t>23.10.2015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E906C-D2F1-4FA4-A56C-811BAEDF1EA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234A6-AEB7-41A0-B608-4FC53930D6D6}" type="datetimeFigureOut">
              <a:rPr lang="fi-FI" smtClean="0"/>
              <a:t>23.10.2015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E906C-D2F1-4FA4-A56C-811BAEDF1EA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yöristetty suorakulmi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Yhdestä kulmasta pyöristetty suorakulmi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234A6-AEB7-41A0-B608-4FC53930D6D6}" type="datetimeFigureOut">
              <a:rPr lang="fi-FI" smtClean="0"/>
              <a:t>23.10.2015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E906C-D2F1-4FA4-A56C-811BAEDF1EAA}" type="slidenum">
              <a:rPr lang="fi-FI" smtClean="0"/>
              <a:t>‹#›</a:t>
            </a:fld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i-FI" smtClean="0"/>
              <a:t>Lisää kuva napsauttamalla kuvaketta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yöristetty suorakulmi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Otsikon paikkamerkki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25" name="Päivämäärän paikkamerkki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84234A6-AEB7-41A0-B608-4FC53930D6D6}" type="datetimeFigureOut">
              <a:rPr lang="fi-FI" smtClean="0"/>
              <a:t>23.10.2015</a:t>
            </a:fld>
            <a:endParaRPr lang="fi-FI"/>
          </a:p>
        </p:txBody>
      </p:sp>
      <p:sp>
        <p:nvSpPr>
          <p:cNvPr id="18" name="Alatunnisteen paikkamerk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54E906C-D2F1-4FA4-A56C-811BAEDF1EAA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jp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gif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Zhy3IJ-cjk" TargetMode="External"/><Relationship Id="rId2" Type="http://schemas.openxmlformats.org/officeDocument/2006/relationships/hyperlink" Target="https://www.youtube.com/watch?v=yFqkK_QpWA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instagram.com/emmamuseu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witter.com/hashtag/vaikuttavaa?src=has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cebook.com/kotienpuolesta?ref=h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otienpuolesta?fref=ts" TargetMode="External"/><Relationship Id="rId2" Type="http://schemas.openxmlformats.org/officeDocument/2006/relationships/hyperlink" Target="https://www.facebook.com/Vanhus-ja-l%C3%A4himm%C3%A4ispalvelun-liitto-ry-124451470910757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nstagram.com/explore/tags/savonlinnanoopperajuhla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agram.com/p/9GPehwxwyH/?taken-by=lippu.fi" TargetMode="External"/><Relationship Id="rId2" Type="http://schemas.openxmlformats.org/officeDocument/2006/relationships/hyperlink" Target="https://instagram.com/p/9I85lDGZwZ/?taken-by=oopperabalett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witter.com/Kela_uutiset" TargetMode="External"/><Relationship Id="rId4" Type="http://schemas.openxmlformats.org/officeDocument/2006/relationships/hyperlink" Target="https://instagram.com/emmikauhane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ice.fi/pop/ilmiot/emojit-kuvastavat-eri-tunteita-kuin-luulit-katso-milloin-omaa-suosikkiasi-kuuluisi-kayttaa-78522" TargetMode="External"/><Relationship Id="rId2" Type="http://schemas.openxmlformats.org/officeDocument/2006/relationships/hyperlink" Target="http://yle.fi/uutiset/somessa_aikuinen_kirjoittaa_nuori_kuittaa__pistekin_on_turha_ja_toykea/839684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irteg.com/tekstiviestit/hymio-sanakirja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Sosiaalinen media viestinnässä ja markkinoinnissa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45224"/>
            <a:ext cx="1551432" cy="996696"/>
          </a:xfrm>
          <a:prstGeom prst="rect">
            <a:avLst/>
          </a:prstGeom>
        </p:spPr>
      </p:pic>
      <p:pic>
        <p:nvPicPr>
          <p:cNvPr id="1026" name="Picture 2" descr="https://encrypted-tbn2.gstatic.com/images?q=tbn:ANd9GcS8zvLRZ8bvbVJR493vjNBpjemAlHIz5A3O8lWWyOauVTnOxNCVjlMHDy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180" y="4825016"/>
            <a:ext cx="848202" cy="84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uvahaun tulos haulle facebook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2160240" cy="71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uvahaun tulos haulle facebook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68" y="4747918"/>
            <a:ext cx="1852612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uvahaun tulos haulle facebook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74" y="3745689"/>
            <a:ext cx="17430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uvahaun tulos haulle linkedin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286" y="364225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uvahaun tulos haulle snapchat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5557384"/>
            <a:ext cx="1368152" cy="81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6" descr="Kuvahaun tulos haulle tumbl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AutoShape 18" descr="Kuvahaun tulos haulle tumblr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AutoShape 20" descr="Kuvahaun tulos haulle tumblr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AutoShape 22" descr="Kuvahaun tulos haulle tumblr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48" name="Picture 24" descr="https://encrypted-tbn2.gstatic.com/images?q=tbn:ANd9GcQ4PXpelmZibSWSIRqYVtUTt3eKHOEdzmlGalvSEcol_6TbrSsM5wjhe60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322" y="3766919"/>
            <a:ext cx="1167649" cy="56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6" descr="Kuvahaun tulos haulle tumblr log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AutoShape 28" descr="Kuvahaun tulos haulle tumblr log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54" name="Picture 30" descr="Kuvahaun tulos haulle tumblr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262" y="4506350"/>
            <a:ext cx="856138" cy="8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2" descr="Kuvahaun tulos haulle ask.fm logo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58" name="Picture 34" descr="http://ask.fm/images/promote/logos_buttons-200x200.png?144231305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182" y="3677069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36" descr="Kuvahaun tulos haulle kik logo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62" name="Picture 38" descr="http://thirdparent.com/wp-content/uploads/2014/11/kik-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70" y="4401159"/>
            <a:ext cx="992591" cy="99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Kuvahaun tulos haulle whatsapp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47" y="5617856"/>
            <a:ext cx="1039036" cy="66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42" descr="Kuvahaun tulos haulle skype logo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68" name="Picture 44" descr="https://skypeblogs.files.wordpress.com/2013/09/skype-logo-feb_2012_rgb_50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50" y="4696925"/>
            <a:ext cx="1322246" cy="58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://wersm.com/wp-content/uploads/2014/06/google-plus-logo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594" y="5879617"/>
            <a:ext cx="497479" cy="49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https://pbs.twimg.com/profile_images/466625691622989824/BKLx9ZM7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48" y="3710280"/>
            <a:ext cx="752722" cy="75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50" descr="Kuvahaun tulos haulle periscope logo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76" name="Picture 52" descr="http://network.socialmedia.mayoclinic.org/files/2015/06/Periscope-Log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182" y="4825016"/>
            <a:ext cx="859484" cy="76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http://www.brandsoftheworld.com/sites/default/files/styles/logo-thumbnail/public/082012/msn-messenger.gif?itok=gWZ6MWv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326" y="5494712"/>
            <a:ext cx="945054" cy="94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http://cdn.trendblog.net/wp-content/uploads/2013/05/google-hangouts-review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57" y="3745689"/>
            <a:ext cx="1144997" cy="73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https://d13yacurqjgara.cloudfront.net/users/750/screenshots/1178648/vine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708864"/>
            <a:ext cx="871080" cy="65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98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pic>
        <p:nvPicPr>
          <p:cNvPr id="4098" name="Picture 2" descr="C:\Users\Lentokiekko\Pictures\2015-10-23 Sekalaista 23.10.2015\Sekalaista 23.10.2015 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3396749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yöristetty suorakulmio 3"/>
          <p:cNvSpPr/>
          <p:nvPr/>
        </p:nvSpPr>
        <p:spPr>
          <a:xfrm>
            <a:off x="6732240" y="1556792"/>
            <a:ext cx="1800200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Aikuiset kirjoittaa – </a:t>
            </a:r>
          </a:p>
          <a:p>
            <a:pPr algn="ctr"/>
            <a:r>
              <a:rPr lang="fi-FI" dirty="0" smtClean="0"/>
              <a:t>Nuoriso kommentoi lyhyesti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0615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122" name="Picture 2" descr="C:\Users\Lentokiekko\Pictures\2015-10-23 Sekalaista 23.10.2015\Sekalaista 23.10.2015 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8402"/>
            <a:ext cx="3888432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entokiekko\Pictures\2015-10-23 23.10.2015\23.10.2015 00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031"/>
            <a:ext cx="3804789" cy="634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yöristetty suorakulmio 3"/>
          <p:cNvSpPr/>
          <p:nvPr/>
        </p:nvSpPr>
        <p:spPr>
          <a:xfrm>
            <a:off x="6732240" y="2050353"/>
            <a:ext cx="1944216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Emojien</a:t>
            </a:r>
            <a:endParaRPr lang="fi-FI" dirty="0" smtClean="0"/>
          </a:p>
          <a:p>
            <a:pPr algn="ctr"/>
            <a:r>
              <a:rPr lang="fi-FI" dirty="0"/>
              <a:t>k</a:t>
            </a:r>
            <a:r>
              <a:rPr lang="fi-FI" dirty="0" smtClean="0"/>
              <a:t>äyttö</a:t>
            </a:r>
          </a:p>
          <a:p>
            <a:pPr algn="ctr"/>
            <a:r>
              <a:rPr lang="fi-FI" dirty="0" smtClean="0"/>
              <a:t>viestinnässä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5224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1051560"/>
          </a:xfrm>
        </p:spPr>
        <p:txBody>
          <a:bodyPr/>
          <a:lstStyle/>
          <a:p>
            <a:r>
              <a:rPr lang="fi-FI" dirty="0" err="1" smtClean="0"/>
              <a:t>Some-sovelluksia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/>
          <a:lstStyle/>
          <a:p>
            <a:r>
              <a:rPr lang="fi-FI" dirty="0" smtClean="0"/>
              <a:t>KIK</a:t>
            </a:r>
          </a:p>
          <a:p>
            <a:pPr lvl="1"/>
            <a:r>
              <a:rPr lang="fi-FI" dirty="0" smtClean="0"/>
              <a:t>Viestiväline</a:t>
            </a:r>
          </a:p>
          <a:p>
            <a:pPr lvl="1"/>
            <a:r>
              <a:rPr lang="fi-FI" dirty="0" smtClean="0"/>
              <a:t>Yli 150 miljoonaa käyttäjää</a:t>
            </a:r>
          </a:p>
          <a:p>
            <a:pPr lvl="1"/>
            <a:r>
              <a:rPr lang="fi-FI" dirty="0" smtClean="0"/>
              <a:t>Ei nimiä – vain käyttäjätunnus</a:t>
            </a:r>
          </a:p>
          <a:p>
            <a:pPr lvl="1"/>
            <a:r>
              <a:rPr lang="fi-FI" dirty="0" smtClean="0"/>
              <a:t>Nuoriso</a:t>
            </a:r>
          </a:p>
          <a:p>
            <a:r>
              <a:rPr lang="fi-FI" dirty="0" smtClean="0"/>
              <a:t>TUMBLR</a:t>
            </a:r>
          </a:p>
          <a:p>
            <a:pPr lvl="1"/>
            <a:r>
              <a:rPr lang="fi-FI" dirty="0" err="1" smtClean="0"/>
              <a:t>Blogipalvelu</a:t>
            </a:r>
            <a:endParaRPr lang="fi-FI" dirty="0" smtClean="0"/>
          </a:p>
          <a:p>
            <a:pPr lvl="1"/>
            <a:r>
              <a:rPr lang="fi-FI" dirty="0" smtClean="0"/>
              <a:t>Yli 46 miljoonaa käyttäjää</a:t>
            </a:r>
          </a:p>
          <a:p>
            <a:pPr lvl="1"/>
            <a:r>
              <a:rPr lang="fi-FI" dirty="0" smtClean="0"/>
              <a:t>Nuoriso</a:t>
            </a:r>
          </a:p>
          <a:p>
            <a:endParaRPr lang="fi-FI" dirty="0"/>
          </a:p>
        </p:txBody>
      </p:sp>
      <p:pic>
        <p:nvPicPr>
          <p:cNvPr id="4" name="Picture 38" descr="http://thirdparent.com/wp-content/uploads/2014/11/kik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705" y="1772816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0" descr="Kuvahaun tulos haulle tumbl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722" y="4005063"/>
            <a:ext cx="1512167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11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VINE</a:t>
            </a:r>
          </a:p>
          <a:p>
            <a:pPr lvl="1"/>
            <a:r>
              <a:rPr lang="fi-FI" dirty="0" err="1" smtClean="0"/>
              <a:t>Videoklippien</a:t>
            </a:r>
            <a:r>
              <a:rPr lang="fi-FI" dirty="0" smtClean="0"/>
              <a:t> lähettäminen, </a:t>
            </a:r>
            <a:r>
              <a:rPr lang="fi-FI" dirty="0" err="1" smtClean="0"/>
              <a:t>max</a:t>
            </a:r>
            <a:r>
              <a:rPr lang="fi-FI" dirty="0" smtClean="0"/>
              <a:t> 6 </a:t>
            </a:r>
            <a:r>
              <a:rPr lang="fi-FI" dirty="0" err="1" smtClean="0"/>
              <a:t>sek</a:t>
            </a:r>
            <a:endParaRPr lang="fi-FI" dirty="0" smtClean="0"/>
          </a:p>
          <a:p>
            <a:r>
              <a:rPr lang="fi-FI" dirty="0" smtClean="0"/>
              <a:t>PERISCOPE</a:t>
            </a:r>
          </a:p>
          <a:p>
            <a:pPr lvl="1"/>
            <a:r>
              <a:rPr lang="fi-FI" dirty="0" smtClean="0"/>
              <a:t>Videoiden reaaliaikainen suoratoistopalvelu</a:t>
            </a:r>
          </a:p>
          <a:p>
            <a:r>
              <a:rPr lang="fi-FI" dirty="0" smtClean="0"/>
              <a:t>ASK.FM</a:t>
            </a:r>
          </a:p>
          <a:p>
            <a:pPr lvl="1"/>
            <a:r>
              <a:rPr lang="fi-FI" dirty="0" smtClean="0"/>
              <a:t>Yhteisöpalvelu, jossa kysymyksiä nimettömänä</a:t>
            </a:r>
          </a:p>
          <a:p>
            <a:pPr lvl="1"/>
            <a:r>
              <a:rPr lang="fi-FI" dirty="0" smtClean="0"/>
              <a:t>Nuoriso, tapahtumat</a:t>
            </a:r>
          </a:p>
          <a:p>
            <a:r>
              <a:rPr lang="fi-FI" dirty="0" smtClean="0"/>
              <a:t>PINTEREST</a:t>
            </a:r>
          </a:p>
          <a:p>
            <a:pPr lvl="1"/>
            <a:r>
              <a:rPr lang="fi-FI" dirty="0" smtClean="0"/>
              <a:t>Linkkien ja kuvien ilmoitustaulu</a:t>
            </a:r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4" name="Picture 58" descr="https://d13yacurqjgara.cloudfront.net/users/750/screenshots/1178648/v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92" y="4715592"/>
            <a:ext cx="1270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2" descr="http://network.socialmedia.mayoclinic.org/files/2015/06/Periscop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15592"/>
            <a:ext cx="1123336" cy="99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4" descr="http://ask.fm/images/promote/logos_buttons-200x200.png?14423130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1559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https://encrypted-tbn2.gstatic.com/images?q=tbn:ANd9GcQ4PXpelmZibSWSIRqYVtUTt3eKHOEdzmlGalvSEcol_6TbrSsM5wjhe60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4715592"/>
            <a:ext cx="1972163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761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4137" y="554201"/>
            <a:ext cx="8183880" cy="4187952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WE HEART IT</a:t>
            </a:r>
          </a:p>
          <a:p>
            <a:pPr lvl="1"/>
            <a:r>
              <a:rPr lang="fi-FI" dirty="0" smtClean="0"/>
              <a:t>Inspiroivien ja kauniiden kuvien verkosto</a:t>
            </a:r>
          </a:p>
          <a:p>
            <a:r>
              <a:rPr lang="fi-FI" dirty="0" smtClean="0"/>
              <a:t>HANGOUT</a:t>
            </a:r>
          </a:p>
          <a:p>
            <a:pPr lvl="1"/>
            <a:r>
              <a:rPr lang="fi-FI" dirty="0" smtClean="0"/>
              <a:t>Ryhmäkeskustelupalvelin, jossa voi jakaa myös videoita ja kuvia</a:t>
            </a:r>
          </a:p>
          <a:p>
            <a:r>
              <a:rPr lang="fi-FI" dirty="0" smtClean="0"/>
              <a:t>GOOGLE PLUS</a:t>
            </a:r>
          </a:p>
          <a:p>
            <a:pPr lvl="1"/>
            <a:r>
              <a:rPr lang="fi-FI" dirty="0" smtClean="0"/>
              <a:t>Googlen ”</a:t>
            </a:r>
            <a:r>
              <a:rPr lang="fi-FI" dirty="0" err="1" smtClean="0"/>
              <a:t>Facebook</a:t>
            </a:r>
            <a:r>
              <a:rPr lang="fi-FI" dirty="0" smtClean="0"/>
              <a:t>”-sovellus</a:t>
            </a:r>
          </a:p>
          <a:p>
            <a:r>
              <a:rPr lang="fi-FI" dirty="0" smtClean="0"/>
              <a:t>SKYPE</a:t>
            </a:r>
          </a:p>
          <a:p>
            <a:pPr lvl="1"/>
            <a:r>
              <a:rPr lang="fi-FI" dirty="0" smtClean="0"/>
              <a:t>Video- ja äänipuhelupalvelu</a:t>
            </a:r>
          </a:p>
          <a:p>
            <a:pPr lvl="1"/>
            <a:r>
              <a:rPr lang="fi-FI" dirty="0" smtClean="0"/>
              <a:t>663 miljoonaa käyttäjää</a:t>
            </a:r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8" name="Picture 48" descr="https://pbs.twimg.com/profile_images/466625691622989824/BKLx9ZM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31" y="4758323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6" descr="http://cdn.trendblog.net/wp-content/uploads/2013/05/google-hangouts-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42153"/>
            <a:ext cx="156257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6" descr="http://wersm.com/wp-content/uploads/2014/06/google-plus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42153"/>
            <a:ext cx="1001535" cy="100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4" descr="https://skypeblogs.files.wordpress.com/2013/09/skype-logo-feb_2012_rgb_5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75494"/>
            <a:ext cx="228079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41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4137" y="554201"/>
            <a:ext cx="8183880" cy="4187952"/>
          </a:xfrm>
        </p:spPr>
        <p:txBody>
          <a:bodyPr>
            <a:normAutofit fontScale="92500"/>
          </a:bodyPr>
          <a:lstStyle/>
          <a:p>
            <a:r>
              <a:rPr lang="fi-FI" dirty="0" smtClean="0"/>
              <a:t>MESSENGER</a:t>
            </a:r>
          </a:p>
          <a:p>
            <a:pPr lvl="1"/>
            <a:r>
              <a:rPr lang="fi-FI" dirty="0" smtClean="0"/>
              <a:t>Pikaviestiohjelma</a:t>
            </a:r>
          </a:p>
          <a:p>
            <a:r>
              <a:rPr lang="fi-FI" dirty="0" smtClean="0"/>
              <a:t>WHATSAPP</a:t>
            </a:r>
          </a:p>
          <a:p>
            <a:pPr lvl="1"/>
            <a:r>
              <a:rPr lang="fi-FI" dirty="0" smtClean="0"/>
              <a:t>Ryhmäkeskustelupalvelin</a:t>
            </a:r>
          </a:p>
          <a:p>
            <a:pPr lvl="1"/>
            <a:r>
              <a:rPr lang="fi-FI" dirty="0" smtClean="0"/>
              <a:t>Toimii tekstiviestin tapaan, mutta myös ääniviestit</a:t>
            </a:r>
          </a:p>
          <a:p>
            <a:pPr lvl="1"/>
            <a:r>
              <a:rPr lang="fi-FI" dirty="0" smtClean="0"/>
              <a:t>TEHOKAS JA NOPEA VIESTINTÄMUOTO!</a:t>
            </a:r>
          </a:p>
          <a:p>
            <a:r>
              <a:rPr lang="fi-FI" dirty="0" smtClean="0"/>
              <a:t>SNAPCHAT</a:t>
            </a:r>
          </a:p>
          <a:p>
            <a:pPr lvl="1"/>
            <a:r>
              <a:rPr lang="fi-FI" dirty="0" smtClean="0"/>
              <a:t>Kuvaviestipalvelu</a:t>
            </a:r>
          </a:p>
          <a:p>
            <a:pPr lvl="1"/>
            <a:r>
              <a:rPr lang="fi-FI" dirty="0" smtClean="0"/>
              <a:t>Kuva näkyy vain 1-10 sekuntia</a:t>
            </a:r>
          </a:p>
          <a:p>
            <a:pPr lvl="1"/>
            <a:r>
              <a:rPr lang="fi-FI" dirty="0" smtClean="0"/>
              <a:t>Myös yritykset </a:t>
            </a:r>
            <a:r>
              <a:rPr lang="fi-FI" dirty="0" err="1" smtClean="0"/>
              <a:t>snäppäävät</a:t>
            </a:r>
            <a:r>
              <a:rPr lang="fi-FI" dirty="0" smtClean="0"/>
              <a:t>!</a:t>
            </a:r>
          </a:p>
          <a:p>
            <a:pPr lvl="1"/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7" name="Picture 54" descr="http://www.brandsoftheworld.com/sites/default/files/styles/logo-thumbnail/public/082012/msn-messenger.gif?itok=gWZ6MWv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97152"/>
            <a:ext cx="945054" cy="94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0" descr="Kuvahaun tulos haulle whatsapp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97151"/>
            <a:ext cx="1483578" cy="94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Kuvahaun tulos haulle snapchat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74394"/>
            <a:ext cx="1368152" cy="81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49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6146" name="Picture 2" descr="C:\Users\Lentokiekko\Pictures\2015-10-23 Sekalaista 23.10.2015\Sekalaista 23.10.2015 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3756789" cy="626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entokiekko\Pictures\2015-10-23 23.10.2015\23.10.2015 00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3712833" cy="618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781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1051560"/>
          </a:xfrm>
        </p:spPr>
        <p:txBody>
          <a:bodyPr/>
          <a:lstStyle/>
          <a:p>
            <a:r>
              <a:rPr lang="fi-FI" dirty="0" smtClean="0"/>
              <a:t> </a:t>
            </a:r>
            <a:r>
              <a:rPr lang="fi-FI" dirty="0" err="1" smtClean="0"/>
              <a:t>YouTube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Videoiden jakamispalvelu</a:t>
            </a:r>
          </a:p>
          <a:p>
            <a:r>
              <a:rPr lang="fi-FI" dirty="0" smtClean="0"/>
              <a:t>Verkkokurssit!</a:t>
            </a:r>
          </a:p>
          <a:p>
            <a:pPr marL="0" indent="0">
              <a:buNone/>
            </a:pPr>
            <a:r>
              <a:rPr lang="fi-FI" dirty="0" smtClean="0">
                <a:hlinkClick r:id="rId2"/>
              </a:rPr>
              <a:t>SOSTE Verkkoluento</a:t>
            </a:r>
            <a:endParaRPr lang="fi-FI" dirty="0"/>
          </a:p>
          <a:p>
            <a:endParaRPr lang="fi-FI" dirty="0" smtClean="0"/>
          </a:p>
          <a:p>
            <a:r>
              <a:rPr lang="fi-FI" dirty="0" err="1" smtClean="0"/>
              <a:t>Vlogi</a:t>
            </a:r>
            <a:r>
              <a:rPr lang="fi-FI" dirty="0" smtClean="0"/>
              <a:t> = </a:t>
            </a:r>
            <a:r>
              <a:rPr lang="fi-FI" dirty="0" err="1" smtClean="0"/>
              <a:t>videoblogi</a:t>
            </a:r>
            <a:endParaRPr lang="fi-FI" dirty="0"/>
          </a:p>
          <a:p>
            <a:pPr lvl="1"/>
            <a:r>
              <a:rPr lang="fi-FI" dirty="0" smtClean="0"/>
              <a:t>Vaikutteet Amerikasta, seuraajia jopa 50 milj.</a:t>
            </a:r>
          </a:p>
          <a:p>
            <a:pPr lvl="1"/>
            <a:r>
              <a:rPr lang="fi-FI" dirty="0" err="1" smtClean="0"/>
              <a:t>Vlogeilla</a:t>
            </a:r>
            <a:r>
              <a:rPr lang="fi-FI" dirty="0" smtClean="0"/>
              <a:t> aihealueet </a:t>
            </a:r>
          </a:p>
          <a:p>
            <a:pPr lvl="1"/>
            <a:r>
              <a:rPr lang="fi-FI" dirty="0" smtClean="0"/>
              <a:t>Suosituimmilla </a:t>
            </a:r>
            <a:r>
              <a:rPr lang="fi-FI" dirty="0" err="1" smtClean="0"/>
              <a:t>vlogaajilla</a:t>
            </a:r>
            <a:r>
              <a:rPr lang="fi-FI" dirty="0" smtClean="0"/>
              <a:t> 50 000 seuraajaa</a:t>
            </a:r>
          </a:p>
          <a:p>
            <a:pPr lvl="1"/>
            <a:r>
              <a:rPr lang="fi-FI" dirty="0" smtClean="0"/>
              <a:t>Tulevaisuuden mainonta- ja viestintäkanava!</a:t>
            </a:r>
          </a:p>
          <a:p>
            <a:pPr marL="347472" lvl="1" indent="0">
              <a:buNone/>
            </a:pPr>
            <a:r>
              <a:rPr lang="fi-FI" dirty="0" err="1" smtClean="0">
                <a:hlinkClick r:id="rId3"/>
              </a:rPr>
              <a:t>Vlogi</a:t>
            </a:r>
            <a:r>
              <a:rPr lang="fi-FI" dirty="0" smtClean="0">
                <a:hlinkClick r:id="rId3"/>
              </a:rPr>
              <a:t> </a:t>
            </a:r>
            <a:r>
              <a:rPr lang="fi-FI" dirty="0" err="1" smtClean="0">
                <a:hlinkClick r:id="rId3"/>
              </a:rPr>
              <a:t>mmiisas</a:t>
            </a:r>
            <a:r>
              <a:rPr lang="fi-FI" dirty="0" smtClean="0">
                <a:hlinkClick r:id="rId3"/>
              </a:rPr>
              <a:t> Vanhemmat </a:t>
            </a:r>
            <a:r>
              <a:rPr lang="fi-FI" dirty="0" err="1" smtClean="0">
                <a:hlinkClick r:id="rId3"/>
              </a:rPr>
              <a:t>somessa</a:t>
            </a:r>
            <a:endParaRPr lang="fi-FI" dirty="0" smtClean="0"/>
          </a:p>
          <a:p>
            <a:pPr lvl="1"/>
            <a:endParaRPr lang="fi-FI" dirty="0" smtClean="0"/>
          </a:p>
          <a:p>
            <a:endParaRPr lang="fi-FI" dirty="0"/>
          </a:p>
        </p:txBody>
      </p:sp>
      <p:pic>
        <p:nvPicPr>
          <p:cNvPr id="6" name="Picture 6" descr="Kuvahaun tulos haulle facebook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64704"/>
            <a:ext cx="1852612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44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1051560"/>
          </a:xfrm>
        </p:spPr>
        <p:txBody>
          <a:bodyPr/>
          <a:lstStyle/>
          <a:p>
            <a:r>
              <a:rPr lang="fi-FI" dirty="0" smtClean="0"/>
              <a:t> </a:t>
            </a:r>
            <a:r>
              <a:rPr lang="fi-FI" dirty="0" err="1" smtClean="0"/>
              <a:t>Instagram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>
            <a:normAutofit/>
          </a:bodyPr>
          <a:lstStyle/>
          <a:p>
            <a:r>
              <a:rPr lang="fi-FI" dirty="0" smtClean="0"/>
              <a:t>Kuvien sekä videoiden 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jakopalvelu ja 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sosiaalinen verkosto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(ei voi jakaa linkkejä)</a:t>
            </a:r>
          </a:p>
          <a:p>
            <a:r>
              <a:rPr lang="fi-FI" dirty="0" smtClean="0"/>
              <a:t>Yritykset vahvasti </a:t>
            </a:r>
            <a:r>
              <a:rPr lang="fi-FI" dirty="0" err="1" smtClean="0"/>
              <a:t>IG:ssä</a:t>
            </a:r>
            <a:r>
              <a:rPr lang="fi-FI" dirty="0" smtClean="0"/>
              <a:t> </a:t>
            </a:r>
            <a:r>
              <a:rPr lang="fi-FI" dirty="0" err="1" smtClean="0"/>
              <a:t>FB:n</a:t>
            </a:r>
            <a:r>
              <a:rPr lang="fi-FI" dirty="0" smtClean="0"/>
              <a:t> lisäksi</a:t>
            </a:r>
          </a:p>
          <a:p>
            <a:r>
              <a:rPr lang="fi-FI" dirty="0" smtClean="0"/>
              <a:t>150 miljoonaa käyttäjää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>
                <a:hlinkClick r:id="rId2"/>
              </a:rPr>
              <a:t>Malli Emma-museo</a:t>
            </a:r>
            <a:endParaRPr lang="fi-FI" dirty="0" smtClean="0"/>
          </a:p>
          <a:p>
            <a:pPr lvl="1"/>
            <a:endParaRPr lang="fi-FI" dirty="0" smtClean="0"/>
          </a:p>
          <a:p>
            <a:endParaRPr lang="fi-FI" dirty="0"/>
          </a:p>
        </p:txBody>
      </p:sp>
      <p:pic>
        <p:nvPicPr>
          <p:cNvPr id="5" name="Picture 2" descr="https://encrypted-tbn2.gstatic.com/images?q=tbn:ANd9GcS8zvLRZ8bvbVJR493vjNBpjemAlHIz5A3O8lWWyOauVTnOxNCVjlMHDye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36712"/>
            <a:ext cx="1930326" cy="193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089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1051560"/>
          </a:xfrm>
        </p:spPr>
        <p:txBody>
          <a:bodyPr/>
          <a:lstStyle/>
          <a:p>
            <a:r>
              <a:rPr lang="fi-FI" dirty="0" smtClean="0"/>
              <a:t> </a:t>
            </a:r>
            <a:r>
              <a:rPr lang="fi-FI" dirty="0" err="1" smtClean="0"/>
              <a:t>Twitter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Yhteisö- ja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</a:t>
            </a:r>
            <a:r>
              <a:rPr lang="fi-FI" dirty="0" err="1" smtClean="0"/>
              <a:t>mikroblogipalvelu</a:t>
            </a:r>
            <a:endParaRPr lang="fi-FI" dirty="0" smtClean="0"/>
          </a:p>
          <a:p>
            <a:r>
              <a:rPr lang="fi-FI" dirty="0" err="1" smtClean="0"/>
              <a:t>Twiitti</a:t>
            </a:r>
            <a:r>
              <a:rPr lang="fi-FI" dirty="0" smtClean="0"/>
              <a:t> voi olla vain 140 merkkiä</a:t>
            </a:r>
          </a:p>
          <a:p>
            <a:r>
              <a:rPr lang="fi-FI" dirty="0" smtClean="0"/>
              <a:t>Julkkikset, poliitikot, yritykset, media</a:t>
            </a:r>
          </a:p>
          <a:p>
            <a:r>
              <a:rPr lang="fi-FI" dirty="0"/>
              <a:t>”Hauska tutustua! Seuraanko jo sinua</a:t>
            </a:r>
            <a:r>
              <a:rPr lang="fi-FI" dirty="0" smtClean="0"/>
              <a:t>…?”</a:t>
            </a:r>
          </a:p>
          <a:p>
            <a:r>
              <a:rPr lang="fi-FI" dirty="0" smtClean="0"/>
              <a:t>Yli 100 miljoonaa käyttäjää</a:t>
            </a:r>
          </a:p>
          <a:p>
            <a:r>
              <a:rPr lang="fi-FI" dirty="0" smtClean="0"/>
              <a:t>Seminaarit: virtuaalikeskustelu </a:t>
            </a:r>
            <a:r>
              <a:rPr lang="fi-FI" dirty="0" err="1" smtClean="0"/>
              <a:t>Twitterissä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lvl="1"/>
            <a:r>
              <a:rPr lang="fi-FI" dirty="0" smtClean="0">
                <a:hlinkClick r:id="rId2"/>
              </a:rPr>
              <a:t>#vaikuttavaa -seminaari RAY</a:t>
            </a:r>
            <a:endParaRPr lang="fi-FI" dirty="0" smtClean="0"/>
          </a:p>
          <a:p>
            <a:endParaRPr lang="fi-FI" dirty="0"/>
          </a:p>
        </p:txBody>
      </p:sp>
      <p:pic>
        <p:nvPicPr>
          <p:cNvPr id="6" name="Picture 10" descr="Kuvahaun tulos haulle facebook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22" y="836712"/>
            <a:ext cx="286466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875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83880" cy="1051560"/>
          </a:xfrm>
        </p:spPr>
        <p:txBody>
          <a:bodyPr/>
          <a:lstStyle/>
          <a:p>
            <a:r>
              <a:rPr lang="fi-FI" dirty="0" smtClean="0"/>
              <a:t>Yleistä tiedottamisesta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484784"/>
            <a:ext cx="8183880" cy="4896544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”Et ole olemassa, ellet näy mediassa”</a:t>
            </a:r>
          </a:p>
          <a:p>
            <a:pPr marL="0" indent="0">
              <a:buNone/>
            </a:pPr>
            <a:endParaRPr lang="fi-FI" dirty="0"/>
          </a:p>
        </p:txBody>
      </p:sp>
      <p:graphicFrame>
        <p:nvGraphicFramePr>
          <p:cNvPr id="4" name="Kaaviokuva 3"/>
          <p:cNvGraphicFramePr/>
          <p:nvPr>
            <p:extLst>
              <p:ext uri="{D42A27DB-BD31-4B8C-83A1-F6EECF244321}">
                <p14:modId xmlns:p14="http://schemas.microsoft.com/office/powerpoint/2010/main" val="3394482875"/>
              </p:ext>
            </p:extLst>
          </p:nvPr>
        </p:nvGraphicFramePr>
        <p:xfrm>
          <a:off x="1835696" y="2204864"/>
          <a:ext cx="537592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uorakulmio 4"/>
          <p:cNvSpPr/>
          <p:nvPr/>
        </p:nvSpPr>
        <p:spPr>
          <a:xfrm flipH="1">
            <a:off x="663289" y="4725144"/>
            <a:ext cx="2088232" cy="1062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Sanomalehdet</a:t>
            </a:r>
          </a:p>
          <a:p>
            <a:pPr algn="ctr"/>
            <a:r>
              <a:rPr lang="fi-FI" sz="1400" dirty="0" err="1" smtClean="0"/>
              <a:t>Flyerit</a:t>
            </a:r>
            <a:r>
              <a:rPr lang="fi-FI" sz="1400" dirty="0" smtClean="0"/>
              <a:t>, esitteet</a:t>
            </a:r>
          </a:p>
          <a:p>
            <a:pPr algn="ctr"/>
            <a:r>
              <a:rPr lang="fi-FI" sz="1400" dirty="0" smtClean="0"/>
              <a:t>Suorajakelu</a:t>
            </a:r>
          </a:p>
          <a:p>
            <a:pPr algn="ctr"/>
            <a:r>
              <a:rPr lang="fi-FI" sz="1400" dirty="0" smtClean="0"/>
              <a:t>Kotisivut</a:t>
            </a:r>
          </a:p>
          <a:p>
            <a:pPr algn="ctr"/>
            <a:r>
              <a:rPr lang="fi-FI" sz="1400" dirty="0" err="1" smtClean="0"/>
              <a:t>Some</a:t>
            </a:r>
            <a:endParaRPr lang="fi-FI" sz="1400" dirty="0"/>
          </a:p>
        </p:txBody>
      </p:sp>
      <p:sp>
        <p:nvSpPr>
          <p:cNvPr id="8" name="Suorakulmio 7"/>
          <p:cNvSpPr/>
          <p:nvPr/>
        </p:nvSpPr>
        <p:spPr>
          <a:xfrm flipH="1">
            <a:off x="6156176" y="3302496"/>
            <a:ext cx="2088232" cy="1062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Jäsenkirjeet</a:t>
            </a:r>
          </a:p>
          <a:p>
            <a:pPr algn="ctr"/>
            <a:r>
              <a:rPr lang="fi-FI" sz="1400" dirty="0" smtClean="0"/>
              <a:t>Kotisivut</a:t>
            </a:r>
          </a:p>
          <a:p>
            <a:pPr algn="ctr"/>
            <a:r>
              <a:rPr lang="fi-FI" sz="1400" dirty="0" err="1" smtClean="0"/>
              <a:t>Some</a:t>
            </a:r>
            <a:endParaRPr lang="fi-FI" sz="1400" dirty="0"/>
          </a:p>
        </p:txBody>
      </p:sp>
      <p:sp>
        <p:nvSpPr>
          <p:cNvPr id="9" name="Suorakulmio 8"/>
          <p:cNvSpPr/>
          <p:nvPr/>
        </p:nvSpPr>
        <p:spPr>
          <a:xfrm flipH="1">
            <a:off x="1707405" y="2239888"/>
            <a:ext cx="2088232" cy="1189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Sanomalehdet</a:t>
            </a:r>
          </a:p>
          <a:p>
            <a:pPr algn="ctr"/>
            <a:r>
              <a:rPr lang="fi-FI" sz="1400" dirty="0" smtClean="0"/>
              <a:t>Suorajakelu</a:t>
            </a:r>
          </a:p>
          <a:p>
            <a:pPr algn="ctr"/>
            <a:r>
              <a:rPr lang="fi-FI" sz="1400" dirty="0" smtClean="0"/>
              <a:t>Esitteet</a:t>
            </a:r>
          </a:p>
          <a:p>
            <a:pPr algn="ctr"/>
            <a:r>
              <a:rPr lang="fi-FI" sz="1400" dirty="0" smtClean="0"/>
              <a:t>Kotisivut</a:t>
            </a:r>
          </a:p>
          <a:p>
            <a:pPr algn="ctr"/>
            <a:r>
              <a:rPr lang="fi-FI" sz="1400" dirty="0" err="1" smtClean="0"/>
              <a:t>Some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554194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1051560"/>
          </a:xfrm>
        </p:spPr>
        <p:txBody>
          <a:bodyPr/>
          <a:lstStyle/>
          <a:p>
            <a:r>
              <a:rPr lang="fi-FI" dirty="0" smtClean="0"/>
              <a:t> </a:t>
            </a:r>
            <a:r>
              <a:rPr lang="fi-FI" dirty="0" err="1" smtClean="0"/>
              <a:t>LinkedIn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>
            <a:normAutofit/>
          </a:bodyPr>
          <a:lstStyle/>
          <a:p>
            <a:r>
              <a:rPr lang="fi-FI" dirty="0" smtClean="0"/>
              <a:t>Verkkoyhteisöpalvelu,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verkostoitumisväline</a:t>
            </a:r>
          </a:p>
          <a:p>
            <a:r>
              <a:rPr lang="fi-FI" dirty="0" smtClean="0"/>
              <a:t>Työkokemus, ansioluettelo, harrastukset</a:t>
            </a:r>
          </a:p>
          <a:p>
            <a:r>
              <a:rPr lang="fi-FI" dirty="0" smtClean="0"/>
              <a:t>Käyttökieli englanti</a:t>
            </a:r>
          </a:p>
          <a:p>
            <a:r>
              <a:rPr lang="fi-FI" dirty="0" smtClean="0"/>
              <a:t>Yritykset myös mukana</a:t>
            </a:r>
          </a:p>
          <a:p>
            <a:pPr marL="0" indent="0">
              <a:buNone/>
            </a:pPr>
            <a:endParaRPr lang="fi-FI" dirty="0" smtClean="0"/>
          </a:p>
          <a:p>
            <a:pPr marL="347472" lvl="1" indent="0">
              <a:buNone/>
            </a:pPr>
            <a:r>
              <a:rPr lang="fi-FI" dirty="0" smtClean="0">
                <a:hlinkClick r:id="rId2"/>
              </a:rPr>
              <a:t>https://www.linkedin.com/</a:t>
            </a:r>
            <a:endParaRPr lang="fi-FI" dirty="0" smtClean="0"/>
          </a:p>
          <a:p>
            <a:endParaRPr lang="fi-FI" dirty="0"/>
          </a:p>
        </p:txBody>
      </p:sp>
      <p:pic>
        <p:nvPicPr>
          <p:cNvPr id="5" name="Picture 12" descr="Kuvahaun tulos haulle linkedi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6470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726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1051560"/>
          </a:xfrm>
        </p:spPr>
        <p:txBody>
          <a:bodyPr/>
          <a:lstStyle/>
          <a:p>
            <a:r>
              <a:rPr lang="fi-FI" dirty="0" smtClean="0"/>
              <a:t> </a:t>
            </a:r>
            <a:r>
              <a:rPr lang="fi-FI" dirty="0" err="1" smtClean="0"/>
              <a:t>Facebook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>
            <a:normAutofit/>
          </a:bodyPr>
          <a:lstStyle/>
          <a:p>
            <a:r>
              <a:rPr lang="fi-FI" dirty="0" smtClean="0"/>
              <a:t>Mainosrahoitteinen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yhteisöpalvelu</a:t>
            </a:r>
          </a:p>
          <a:p>
            <a:r>
              <a:rPr lang="fi-FI" dirty="0" smtClean="0"/>
              <a:t>Yhteydenpito, linkkien ja kuvien jakaminen</a:t>
            </a:r>
          </a:p>
          <a:p>
            <a:r>
              <a:rPr lang="fi-FI" dirty="0" smtClean="0"/>
              <a:t>Yli 3 000 työntekijää ja 1 miljardi käyttäjää</a:t>
            </a:r>
          </a:p>
          <a:p>
            <a:r>
              <a:rPr lang="fi-FI" dirty="0" smtClean="0"/>
              <a:t>Tehokas väline tiedonvälitykseen</a:t>
            </a:r>
          </a:p>
          <a:p>
            <a:endParaRPr lang="fi-FI" dirty="0"/>
          </a:p>
        </p:txBody>
      </p:sp>
      <p:pic>
        <p:nvPicPr>
          <p:cNvPr id="6" name="Picture 4" descr="Kuvahaun tulos haulle facebook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247" y="620688"/>
            <a:ext cx="348317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430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1051560"/>
          </a:xfrm>
        </p:spPr>
        <p:txBody>
          <a:bodyPr/>
          <a:lstStyle/>
          <a:p>
            <a:r>
              <a:rPr lang="fi-FI" dirty="0" smtClean="0"/>
              <a:t> </a:t>
            </a:r>
            <a:r>
              <a:rPr lang="fi-FI" dirty="0" err="1" smtClean="0"/>
              <a:t>Facebook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Sivu vai ryhmä?</a:t>
            </a:r>
          </a:p>
          <a:p>
            <a:pPr lvl="1"/>
            <a:r>
              <a:rPr lang="fi-FI" dirty="0" smtClean="0"/>
              <a:t>Ryhmässä jokainen julkaisee omalla nimellä</a:t>
            </a:r>
          </a:p>
          <a:p>
            <a:pPr lvl="1"/>
            <a:r>
              <a:rPr lang="fi-FI" dirty="0" smtClean="0"/>
              <a:t>Sivulla julkaisut profiilin nimellä</a:t>
            </a:r>
          </a:p>
          <a:p>
            <a:r>
              <a:rPr lang="fi-FI" dirty="0" smtClean="0"/>
              <a:t>Mitä sivuilla julkaistaan?</a:t>
            </a:r>
          </a:p>
          <a:p>
            <a:pPr lvl="1"/>
            <a:r>
              <a:rPr lang="fi-FI" dirty="0" smtClean="0"/>
              <a:t>Tiedottamisen strategia</a:t>
            </a:r>
          </a:p>
          <a:p>
            <a:r>
              <a:rPr lang="fi-FI" dirty="0" smtClean="0"/>
              <a:t>Kuka julkaisee? Kenellä oikeudet?</a:t>
            </a:r>
          </a:p>
          <a:p>
            <a:pPr lvl="1"/>
            <a:r>
              <a:rPr lang="fi-FI" dirty="0" smtClean="0"/>
              <a:t>Tiedottamisen tyyli</a:t>
            </a:r>
          </a:p>
          <a:p>
            <a:r>
              <a:rPr lang="fi-FI" dirty="0" smtClean="0"/>
              <a:t>Tilastointi</a:t>
            </a:r>
          </a:p>
          <a:p>
            <a:pPr lvl="1"/>
            <a:endParaRPr lang="fi-FI" dirty="0"/>
          </a:p>
          <a:p>
            <a:pPr marL="347472" lvl="1" indent="0">
              <a:buNone/>
            </a:pPr>
            <a:r>
              <a:rPr lang="fi-FI" dirty="0" smtClean="0">
                <a:hlinkClick r:id="rId2"/>
              </a:rPr>
              <a:t>https://www.facebook.com/kotienpuolesta</a:t>
            </a:r>
            <a:endParaRPr lang="fi-FI" dirty="0" smtClean="0"/>
          </a:p>
          <a:p>
            <a:endParaRPr lang="fi-FI" dirty="0"/>
          </a:p>
        </p:txBody>
      </p:sp>
      <p:pic>
        <p:nvPicPr>
          <p:cNvPr id="6" name="Picture 4" descr="Kuvahaun tulos haulle facebook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247" y="620688"/>
            <a:ext cx="348317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67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Viestintä sosiaalisessa mediassa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1556792"/>
            <a:ext cx="8183880" cy="4187952"/>
          </a:xfrm>
        </p:spPr>
        <p:txBody>
          <a:bodyPr>
            <a:normAutofit/>
          </a:bodyPr>
          <a:lstStyle/>
          <a:p>
            <a:r>
              <a:rPr lang="fi-FI" dirty="0" smtClean="0"/>
              <a:t>Kuka vastuuhenkilö?</a:t>
            </a:r>
          </a:p>
          <a:p>
            <a:r>
              <a:rPr lang="fi-FI" dirty="0" smtClean="0"/>
              <a:t>Paljonko aikaa käytettävissä?</a:t>
            </a:r>
          </a:p>
          <a:p>
            <a:r>
              <a:rPr lang="fi-FI" dirty="0" smtClean="0"/>
              <a:t>Mitä halutaan viestittää?</a:t>
            </a:r>
          </a:p>
          <a:p>
            <a:pPr lvl="1"/>
            <a:r>
              <a:rPr lang="fi-FI" dirty="0" smtClean="0"/>
              <a:t>Sisäinen tiedottaminen</a:t>
            </a:r>
          </a:p>
          <a:p>
            <a:pPr lvl="1"/>
            <a:r>
              <a:rPr lang="fi-FI" dirty="0" smtClean="0"/>
              <a:t>Ulkoinen tiedottaminen</a:t>
            </a:r>
          </a:p>
          <a:p>
            <a:r>
              <a:rPr lang="fi-FI" dirty="0" smtClean="0"/>
              <a:t>Viestintätyyli</a:t>
            </a:r>
          </a:p>
          <a:p>
            <a:pPr marL="0" indent="0">
              <a:buNone/>
            </a:pPr>
            <a:r>
              <a:rPr lang="fi-FI" dirty="0" smtClean="0">
                <a:hlinkClick r:id="rId2"/>
              </a:rPr>
              <a:t>Valli ry </a:t>
            </a:r>
            <a:r>
              <a:rPr lang="fi-FI" dirty="0" err="1" smtClean="0">
                <a:hlinkClick r:id="rId2"/>
              </a:rPr>
              <a:t>Facebook</a:t>
            </a:r>
            <a:endParaRPr lang="fi-FI" sz="1000" dirty="0" smtClean="0"/>
          </a:p>
          <a:p>
            <a:pPr marL="0" indent="0">
              <a:buNone/>
            </a:pPr>
            <a:endParaRPr lang="fi-FI" sz="1000" dirty="0"/>
          </a:p>
          <a:p>
            <a:pPr marL="0" indent="0">
              <a:buNone/>
            </a:pPr>
            <a:r>
              <a:rPr lang="fi-FI" dirty="0" smtClean="0">
                <a:hlinkClick r:id="rId3"/>
              </a:rPr>
              <a:t>Kotien Puolesta Keskusliitto ry </a:t>
            </a:r>
            <a:r>
              <a:rPr lang="fi-FI" dirty="0" err="1" smtClean="0">
                <a:hlinkClick r:id="rId3"/>
              </a:rPr>
              <a:t>Facebook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897481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1051560"/>
          </a:xfrm>
        </p:spPr>
        <p:txBody>
          <a:bodyPr/>
          <a:lstStyle/>
          <a:p>
            <a:r>
              <a:rPr lang="fi-FI" dirty="0" err="1" smtClean="0"/>
              <a:t>Some</a:t>
            </a:r>
            <a:r>
              <a:rPr lang="fi-FI" dirty="0" smtClean="0"/>
              <a:t> –kieli eli termit tutuiksi!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1628800"/>
            <a:ext cx="8183880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”</a:t>
            </a:r>
            <a:r>
              <a:rPr lang="fi-FI" dirty="0" err="1" smtClean="0"/>
              <a:t>Twiittaa</a:t>
            </a:r>
            <a:r>
              <a:rPr lang="fi-FI" dirty="0" smtClean="0"/>
              <a:t>, 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err="1" smtClean="0"/>
              <a:t>postaa</a:t>
            </a:r>
            <a:r>
              <a:rPr lang="fi-FI" dirty="0" smtClean="0"/>
              <a:t>, 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	</a:t>
            </a:r>
            <a:r>
              <a:rPr lang="fi-FI" dirty="0" err="1" smtClean="0"/>
              <a:t>tägää</a:t>
            </a:r>
            <a:r>
              <a:rPr lang="fi-FI" dirty="0" smtClean="0"/>
              <a:t>, 			</a:t>
            </a:r>
            <a:r>
              <a:rPr lang="fi-FI" dirty="0" err="1" smtClean="0"/>
              <a:t>snäppää</a:t>
            </a:r>
            <a:r>
              <a:rPr lang="fi-FI" dirty="0" smtClean="0"/>
              <a:t>,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		</a:t>
            </a:r>
            <a:r>
              <a:rPr lang="fi-FI" dirty="0" err="1" smtClean="0"/>
              <a:t>äddää</a:t>
            </a:r>
            <a:r>
              <a:rPr lang="fi-FI" dirty="0" smtClean="0"/>
              <a:t>, 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err="1" smtClean="0"/>
              <a:t>mesettää</a:t>
            </a:r>
            <a:r>
              <a:rPr lang="fi-FI" dirty="0" smtClean="0"/>
              <a:t>,		</a:t>
            </a:r>
            <a:r>
              <a:rPr lang="fi-FI" dirty="0" err="1" smtClean="0"/>
              <a:t>feedi</a:t>
            </a:r>
            <a:r>
              <a:rPr lang="fi-FI" dirty="0" smtClean="0"/>
              <a:t>,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				</a:t>
            </a:r>
            <a:r>
              <a:rPr lang="fi-FI" dirty="0" err="1" smtClean="0"/>
              <a:t>retweettaa</a:t>
            </a:r>
            <a:r>
              <a:rPr lang="fi-FI" dirty="0" smtClean="0"/>
              <a:t>,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		</a:t>
            </a:r>
            <a:r>
              <a:rPr lang="fi-FI" dirty="0" err="1" smtClean="0"/>
              <a:t>skypettää</a:t>
            </a:r>
            <a:r>
              <a:rPr lang="fi-FI" dirty="0" smtClean="0"/>
              <a:t>,        </a:t>
            </a:r>
            <a:r>
              <a:rPr lang="fi-FI" dirty="0" err="1" smtClean="0"/>
              <a:t>repostaa</a:t>
            </a:r>
            <a:r>
              <a:rPr lang="fi-FI" dirty="0" smtClean="0"/>
              <a:t>…”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7041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fi-FI" sz="5300" dirty="0" smtClean="0"/>
              <a:t>#</a:t>
            </a:r>
            <a:r>
              <a:rPr lang="fi-FI" sz="5300" dirty="0" err="1" smtClean="0"/>
              <a:t>Hashtag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412776"/>
            <a:ext cx="8183880" cy="4187952"/>
          </a:xfrm>
        </p:spPr>
        <p:txBody>
          <a:bodyPr/>
          <a:lstStyle/>
          <a:p>
            <a:r>
              <a:rPr lang="fi-FI" dirty="0" smtClean="0"/>
              <a:t>Viestin avainsana tai –aihe</a:t>
            </a:r>
          </a:p>
          <a:p>
            <a:r>
              <a:rPr lang="fi-FI" dirty="0" smtClean="0"/>
              <a:t>Käytetään monessa </a:t>
            </a:r>
            <a:r>
              <a:rPr lang="fi-FI" dirty="0" err="1" smtClean="0"/>
              <a:t>somessa</a:t>
            </a:r>
            <a:endParaRPr lang="fi-FI" dirty="0" smtClean="0"/>
          </a:p>
          <a:p>
            <a:r>
              <a:rPr lang="fi-FI" dirty="0" err="1" smtClean="0"/>
              <a:t>Hashtagin</a:t>
            </a:r>
            <a:r>
              <a:rPr lang="fi-FI" dirty="0" smtClean="0"/>
              <a:t> avulla löytyy kaikki aihealueeseen liittyvät julkaisut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 smtClean="0">
                <a:hlinkClick r:id="rId2"/>
              </a:rPr>
              <a:t>Malli Savonlinnan oopperajuhlat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1128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83880" cy="1051560"/>
          </a:xfrm>
        </p:spPr>
        <p:txBody>
          <a:bodyPr/>
          <a:lstStyle/>
          <a:p>
            <a:r>
              <a:rPr lang="fi-FI" dirty="0" smtClean="0"/>
              <a:t>Muuta sanastoa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340768"/>
            <a:ext cx="8183880" cy="4680520"/>
          </a:xfrm>
        </p:spPr>
        <p:txBody>
          <a:bodyPr>
            <a:normAutofit fontScale="70000" lnSpcReduction="20000"/>
          </a:bodyPr>
          <a:lstStyle/>
          <a:p>
            <a:r>
              <a:rPr lang="fi-FI" dirty="0" err="1" smtClean="0"/>
              <a:t>Twiitata</a:t>
            </a:r>
            <a:r>
              <a:rPr lang="fi-FI" dirty="0" smtClean="0"/>
              <a:t> – julkaista </a:t>
            </a:r>
            <a:r>
              <a:rPr lang="fi-FI" dirty="0" err="1" smtClean="0"/>
              <a:t>Twitterissä</a:t>
            </a:r>
            <a:endParaRPr lang="fi-FI" dirty="0" smtClean="0"/>
          </a:p>
          <a:p>
            <a:r>
              <a:rPr lang="fi-FI" dirty="0" err="1" smtClean="0"/>
              <a:t>Postata</a:t>
            </a:r>
            <a:r>
              <a:rPr lang="fi-FI" dirty="0" smtClean="0"/>
              <a:t> – julkaista sosiaalisessa mediassa</a:t>
            </a:r>
          </a:p>
          <a:p>
            <a:r>
              <a:rPr lang="fi-FI" dirty="0" err="1" smtClean="0"/>
              <a:t>Tägätä</a:t>
            </a:r>
            <a:r>
              <a:rPr lang="fi-FI" dirty="0" smtClean="0"/>
              <a:t> – lisätä henkilö julkaisuun</a:t>
            </a:r>
          </a:p>
          <a:p>
            <a:r>
              <a:rPr lang="fi-FI" dirty="0" err="1" smtClean="0"/>
              <a:t>Äddätä</a:t>
            </a:r>
            <a:r>
              <a:rPr lang="fi-FI" dirty="0" smtClean="0"/>
              <a:t> – lisätä</a:t>
            </a:r>
          </a:p>
          <a:p>
            <a:r>
              <a:rPr lang="fi-FI" dirty="0" err="1" smtClean="0"/>
              <a:t>Feed</a:t>
            </a:r>
            <a:r>
              <a:rPr lang="fi-FI" dirty="0" smtClean="0"/>
              <a:t> – julkaisutyyli </a:t>
            </a:r>
            <a:r>
              <a:rPr lang="fi-FI" dirty="0" err="1" smtClean="0"/>
              <a:t>Instagramissa</a:t>
            </a:r>
            <a:endParaRPr lang="fi-FI" dirty="0" smtClean="0"/>
          </a:p>
          <a:p>
            <a:r>
              <a:rPr lang="fi-FI" dirty="0" err="1" smtClean="0"/>
              <a:t>Mesettää</a:t>
            </a:r>
            <a:r>
              <a:rPr lang="fi-FI" dirty="0" smtClean="0"/>
              <a:t> – kirjoittaa Messenger ohjelmassa</a:t>
            </a:r>
          </a:p>
          <a:p>
            <a:r>
              <a:rPr lang="fi-FI" dirty="0" err="1" smtClean="0"/>
              <a:t>Skypettää</a:t>
            </a:r>
            <a:r>
              <a:rPr lang="fi-FI" dirty="0" smtClean="0"/>
              <a:t> – soittaa </a:t>
            </a:r>
            <a:r>
              <a:rPr lang="fi-FI" dirty="0" err="1" smtClean="0"/>
              <a:t>Skype-palvelun</a:t>
            </a:r>
            <a:r>
              <a:rPr lang="fi-FI" dirty="0" smtClean="0"/>
              <a:t> kautta</a:t>
            </a:r>
          </a:p>
          <a:p>
            <a:r>
              <a:rPr lang="fi-FI" dirty="0" err="1" smtClean="0"/>
              <a:t>Snäpätä</a:t>
            </a:r>
            <a:r>
              <a:rPr lang="fi-FI" dirty="0" smtClean="0"/>
              <a:t> – lähettää kuva </a:t>
            </a:r>
            <a:r>
              <a:rPr lang="fi-FI" dirty="0" err="1" smtClean="0"/>
              <a:t>SnapChatilla</a:t>
            </a:r>
            <a:endParaRPr lang="fi-FI" dirty="0" smtClean="0"/>
          </a:p>
          <a:p>
            <a:r>
              <a:rPr lang="fi-FI" dirty="0" err="1" smtClean="0"/>
              <a:t>Retweetata</a:t>
            </a:r>
            <a:r>
              <a:rPr lang="fi-FI" dirty="0" smtClean="0"/>
              <a:t> – lähettää </a:t>
            </a:r>
            <a:r>
              <a:rPr lang="fi-FI" dirty="0" err="1" smtClean="0"/>
              <a:t>Twitter-julkaisu</a:t>
            </a:r>
            <a:r>
              <a:rPr lang="fi-FI" dirty="0" smtClean="0"/>
              <a:t> eteenpäin</a:t>
            </a:r>
          </a:p>
          <a:p>
            <a:r>
              <a:rPr lang="fi-FI" dirty="0" err="1" smtClean="0"/>
              <a:t>Repostata</a:t>
            </a:r>
            <a:r>
              <a:rPr lang="fi-FI" dirty="0" smtClean="0"/>
              <a:t> – lähettää julkaisu eteenpäin</a:t>
            </a:r>
          </a:p>
          <a:p>
            <a:r>
              <a:rPr lang="fi-FI" dirty="0" smtClean="0"/>
              <a:t>@ - merkitä henkilö julkaisuun</a:t>
            </a:r>
          </a:p>
          <a:p>
            <a:pPr marL="0" indent="0">
              <a:buNone/>
            </a:pPr>
            <a:r>
              <a:rPr lang="fi-FI" dirty="0" smtClean="0">
                <a:hlinkClick r:id="rId2"/>
              </a:rPr>
              <a:t>Malli </a:t>
            </a:r>
            <a:r>
              <a:rPr lang="fi-FI" dirty="0" err="1" smtClean="0">
                <a:hlinkClick r:id="rId2"/>
              </a:rPr>
              <a:t>OopperaBaletti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>
                <a:hlinkClick r:id="rId3"/>
              </a:rPr>
              <a:t>Malli lippupalvelu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>
                <a:hlinkClick r:id="rId4"/>
              </a:rPr>
              <a:t>Malli Emmi Kauhanen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>
                <a:hlinkClick r:id="rId5"/>
              </a:rPr>
              <a:t>Malli Kelan uutiset </a:t>
            </a:r>
            <a:r>
              <a:rPr lang="fi-FI" dirty="0" err="1" smtClean="0">
                <a:hlinkClick r:id="rId5"/>
              </a:rPr>
              <a:t>Twitter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2018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Lisää </a:t>
            </a:r>
            <a:r>
              <a:rPr lang="fi-FI" dirty="0" err="1" smtClean="0"/>
              <a:t>some-kieltä</a:t>
            </a:r>
            <a:r>
              <a:rPr lang="fi-FI" dirty="0"/>
              <a:t> </a:t>
            </a:r>
            <a:r>
              <a:rPr lang="fi-FI" dirty="0" smtClean="0"/>
              <a:t>-  </a:t>
            </a:r>
            <a:br>
              <a:rPr lang="fi-FI" dirty="0" smtClean="0"/>
            </a:br>
            <a:r>
              <a:rPr lang="fi-FI" dirty="0"/>
              <a:t>	</a:t>
            </a:r>
            <a:r>
              <a:rPr lang="fi-FI" dirty="0" err="1" smtClean="0"/>
              <a:t>Emojit</a:t>
            </a:r>
            <a:r>
              <a:rPr lang="fi-FI" dirty="0" smtClean="0"/>
              <a:t> ja lyhenteet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772816"/>
            <a:ext cx="8183880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err="1" smtClean="0">
                <a:hlinkClick r:id="rId2"/>
              </a:rPr>
              <a:t>Somessa</a:t>
            </a:r>
            <a:r>
              <a:rPr lang="fi-FI" dirty="0" smtClean="0">
                <a:hlinkClick r:id="rId2"/>
              </a:rPr>
              <a:t> aikuinen kirjoittaa - nuori kuittaa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r>
              <a:rPr lang="fi-FI" dirty="0" smtClean="0"/>
              <a:t>”Terveisin äiti” – lyhenteiden käyttö</a:t>
            </a:r>
            <a:endParaRPr lang="fi-FI" dirty="0"/>
          </a:p>
          <a:p>
            <a:r>
              <a:rPr lang="fi-FI" dirty="0" err="1" smtClean="0"/>
              <a:t>Emojit</a:t>
            </a:r>
            <a:r>
              <a:rPr lang="fi-FI" dirty="0" smtClean="0"/>
              <a:t> eli kuvamerkit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err="1" smtClean="0">
                <a:hlinkClick r:id="rId3"/>
              </a:rPr>
              <a:t>Emojit</a:t>
            </a:r>
            <a:r>
              <a:rPr lang="fi-FI" dirty="0" smtClean="0">
                <a:hlinkClick r:id="rId3"/>
              </a:rPr>
              <a:t> kuvastavat tunteita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>
                <a:hlinkClick r:id="rId4"/>
              </a:rPr>
              <a:t>Hymiö -sanakirja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3026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pic>
        <p:nvPicPr>
          <p:cNvPr id="2050" name="Picture 2" descr="C:\Users\Lentokiekko\Pictures\2015-10-23 Sekalaista 23.10.2015\Sekalaista 23.10.2015 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6672"/>
            <a:ext cx="3310339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792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pic>
        <p:nvPicPr>
          <p:cNvPr id="3074" name="Picture 2" descr="C:\Users\Lentokiekko\Pictures\2015-10-23 Sekalaista 23.10.2015\Sekalaista 23.10.2015 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4664"/>
            <a:ext cx="3353544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985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ltarusko">
  <a:themeElements>
    <a:clrScheme name="Iltarusk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Iltarusk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Iltarus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609</TotalTime>
  <Words>483</Words>
  <Application>Microsoft Office PowerPoint</Application>
  <PresentationFormat>Näytössä katseltava diaesitys (4:3)</PresentationFormat>
  <Paragraphs>179</Paragraphs>
  <Slides>22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3" baseType="lpstr">
      <vt:lpstr>Iltarusko</vt:lpstr>
      <vt:lpstr>Sosiaalinen media viestinnässä ja markkinoinnissa</vt:lpstr>
      <vt:lpstr>Yleistä tiedottamisesta</vt:lpstr>
      <vt:lpstr>Viestintä sosiaalisessa mediassa</vt:lpstr>
      <vt:lpstr>Some –kieli eli termit tutuiksi!</vt:lpstr>
      <vt:lpstr>#Hashtag </vt:lpstr>
      <vt:lpstr>Muuta sanastoa</vt:lpstr>
      <vt:lpstr>Lisää some-kieltä -    Emojit ja lyhenteet</vt:lpstr>
      <vt:lpstr>PowerPoint-esitys</vt:lpstr>
      <vt:lpstr>PowerPoint-esitys</vt:lpstr>
      <vt:lpstr>PowerPoint-esitys</vt:lpstr>
      <vt:lpstr>PowerPoint-esitys</vt:lpstr>
      <vt:lpstr>Some-sovelluksia</vt:lpstr>
      <vt:lpstr>PowerPoint-esitys</vt:lpstr>
      <vt:lpstr>PowerPoint-esitys</vt:lpstr>
      <vt:lpstr>PowerPoint-esitys</vt:lpstr>
      <vt:lpstr>PowerPoint-esitys</vt:lpstr>
      <vt:lpstr> YouTube</vt:lpstr>
      <vt:lpstr> Instagram</vt:lpstr>
      <vt:lpstr> Twitter</vt:lpstr>
      <vt:lpstr> LinkedIn</vt:lpstr>
      <vt:lpstr> Facebook</vt:lpstr>
      <vt:lpstr> Facebook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Sosiaalinen media viestinnässä ja markkinoinnissa</dc:title>
  <dc:creator>Lentokiekko</dc:creator>
  <cp:lastModifiedBy>Lentokiekko</cp:lastModifiedBy>
  <cp:revision>39</cp:revision>
  <dcterms:created xsi:type="dcterms:W3CDTF">2015-10-23T10:31:19Z</dcterms:created>
  <dcterms:modified xsi:type="dcterms:W3CDTF">2015-10-23T20:40:55Z</dcterms:modified>
</cp:coreProperties>
</file>